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0"/>
  </p:notesMasterIdLst>
  <p:sldIdLst>
    <p:sldId id="346" r:id="rId2"/>
    <p:sldId id="1704" r:id="rId3"/>
    <p:sldId id="1711" r:id="rId4"/>
    <p:sldId id="1708" r:id="rId5"/>
    <p:sldId id="1706" r:id="rId6"/>
    <p:sldId id="1707" r:id="rId7"/>
    <p:sldId id="1746" r:id="rId8"/>
    <p:sldId id="1709" r:id="rId9"/>
    <p:sldId id="1712" r:id="rId10"/>
    <p:sldId id="1720" r:id="rId11"/>
    <p:sldId id="4612" r:id="rId12"/>
    <p:sldId id="1723" r:id="rId13"/>
    <p:sldId id="1696" r:id="rId14"/>
    <p:sldId id="1749" r:id="rId15"/>
    <p:sldId id="4614" r:id="rId16"/>
    <p:sldId id="1698" r:id="rId17"/>
    <p:sldId id="1725" r:id="rId18"/>
    <p:sldId id="1730" r:id="rId19"/>
    <p:sldId id="1731" r:id="rId20"/>
    <p:sldId id="1734" r:id="rId21"/>
    <p:sldId id="1735" r:id="rId22"/>
    <p:sldId id="1736" r:id="rId23"/>
    <p:sldId id="1737" r:id="rId24"/>
    <p:sldId id="1738" r:id="rId25"/>
    <p:sldId id="1739" r:id="rId26"/>
    <p:sldId id="4620" r:id="rId27"/>
    <p:sldId id="4622" r:id="rId28"/>
    <p:sldId id="4619" r:id="rId29"/>
    <p:sldId id="4629" r:id="rId30"/>
    <p:sldId id="4631" r:id="rId31"/>
    <p:sldId id="4632" r:id="rId32"/>
    <p:sldId id="4630" r:id="rId33"/>
    <p:sldId id="4634" r:id="rId34"/>
    <p:sldId id="4635" r:id="rId35"/>
    <p:sldId id="4636" r:id="rId36"/>
    <p:sldId id="4637" r:id="rId37"/>
    <p:sldId id="4638" r:id="rId38"/>
    <p:sldId id="4639" r:id="rId39"/>
    <p:sldId id="4640" r:id="rId40"/>
    <p:sldId id="2543" r:id="rId41"/>
    <p:sldId id="4648" r:id="rId42"/>
    <p:sldId id="4647" r:id="rId43"/>
    <p:sldId id="4650" r:id="rId44"/>
    <p:sldId id="4651" r:id="rId45"/>
    <p:sldId id="4652" r:id="rId46"/>
    <p:sldId id="4653" r:id="rId47"/>
    <p:sldId id="2175" r:id="rId48"/>
    <p:sldId id="2176" r:id="rId49"/>
    <p:sldId id="2178" r:id="rId50"/>
    <p:sldId id="398" r:id="rId51"/>
    <p:sldId id="401" r:id="rId52"/>
    <p:sldId id="402" r:id="rId53"/>
    <p:sldId id="403" r:id="rId54"/>
    <p:sldId id="2180" r:id="rId55"/>
    <p:sldId id="2181" r:id="rId56"/>
    <p:sldId id="2182" r:id="rId57"/>
    <p:sldId id="2183" r:id="rId58"/>
    <p:sldId id="2184" r:id="rId59"/>
    <p:sldId id="2185" r:id="rId60"/>
    <p:sldId id="2186" r:id="rId61"/>
    <p:sldId id="2179" r:id="rId62"/>
    <p:sldId id="2191" r:id="rId63"/>
    <p:sldId id="2192" r:id="rId64"/>
    <p:sldId id="2193" r:id="rId65"/>
    <p:sldId id="2194" r:id="rId66"/>
    <p:sldId id="2195" r:id="rId67"/>
    <p:sldId id="2196" r:id="rId68"/>
    <p:sldId id="2197" r:id="rId69"/>
    <p:sldId id="2198" r:id="rId70"/>
    <p:sldId id="2199" r:id="rId71"/>
    <p:sldId id="2200" r:id="rId72"/>
    <p:sldId id="2201" r:id="rId73"/>
    <p:sldId id="2203" r:id="rId74"/>
    <p:sldId id="2202" r:id="rId75"/>
    <p:sldId id="2204" r:id="rId76"/>
    <p:sldId id="2187" r:id="rId77"/>
    <p:sldId id="2188" r:id="rId78"/>
    <p:sldId id="2229" r:id="rId79"/>
    <p:sldId id="2205" r:id="rId80"/>
    <p:sldId id="2206" r:id="rId81"/>
    <p:sldId id="2189" r:id="rId82"/>
    <p:sldId id="2214" r:id="rId83"/>
    <p:sldId id="2230" r:id="rId84"/>
    <p:sldId id="2215" r:id="rId85"/>
    <p:sldId id="2216" r:id="rId86"/>
    <p:sldId id="2217" r:id="rId87"/>
    <p:sldId id="2190" r:id="rId88"/>
    <p:sldId id="2218" r:id="rId89"/>
    <p:sldId id="2231" r:id="rId90"/>
    <p:sldId id="2219" r:id="rId91"/>
    <p:sldId id="2220" r:id="rId92"/>
    <p:sldId id="2232" r:id="rId93"/>
    <p:sldId id="2221" r:id="rId94"/>
    <p:sldId id="2222" r:id="rId95"/>
    <p:sldId id="2223" r:id="rId96"/>
    <p:sldId id="2224" r:id="rId97"/>
    <p:sldId id="2177" r:id="rId98"/>
    <p:sldId id="2225" r:id="rId99"/>
    <p:sldId id="2226" r:id="rId100"/>
    <p:sldId id="4654" r:id="rId101"/>
    <p:sldId id="2227" r:id="rId102"/>
    <p:sldId id="2207" r:id="rId103"/>
    <p:sldId id="2233" r:id="rId104"/>
    <p:sldId id="2234" r:id="rId105"/>
    <p:sldId id="2235" r:id="rId106"/>
    <p:sldId id="2208" r:id="rId107"/>
    <p:sldId id="2237" r:id="rId108"/>
    <p:sldId id="2238" r:id="rId109"/>
    <p:sldId id="2236" r:id="rId110"/>
    <p:sldId id="2209" r:id="rId111"/>
    <p:sldId id="2210" r:id="rId112"/>
    <p:sldId id="2239" r:id="rId113"/>
    <p:sldId id="2211" r:id="rId114"/>
    <p:sldId id="2212" r:id="rId115"/>
    <p:sldId id="2213" r:id="rId116"/>
    <p:sldId id="2240" r:id="rId117"/>
    <p:sldId id="2241" r:id="rId118"/>
    <p:sldId id="2249" r:id="rId119"/>
    <p:sldId id="2250" r:id="rId120"/>
    <p:sldId id="2251" r:id="rId121"/>
    <p:sldId id="2254" r:id="rId122"/>
    <p:sldId id="2248" r:id="rId123"/>
    <p:sldId id="2252" r:id="rId124"/>
    <p:sldId id="2255" r:id="rId125"/>
    <p:sldId id="2260" r:id="rId126"/>
    <p:sldId id="2256" r:id="rId127"/>
    <p:sldId id="2253" r:id="rId128"/>
    <p:sldId id="2257" r:id="rId129"/>
    <p:sldId id="2258" r:id="rId130"/>
    <p:sldId id="2259" r:id="rId131"/>
    <p:sldId id="2266" r:id="rId132"/>
    <p:sldId id="2261" r:id="rId133"/>
    <p:sldId id="2262" r:id="rId134"/>
    <p:sldId id="2263" r:id="rId135"/>
    <p:sldId id="2264" r:id="rId136"/>
    <p:sldId id="2268" r:id="rId137"/>
    <p:sldId id="2267" r:id="rId138"/>
    <p:sldId id="4655" r:id="rId139"/>
    <p:sldId id="2269" r:id="rId140"/>
    <p:sldId id="2270" r:id="rId141"/>
    <p:sldId id="2273" r:id="rId142"/>
    <p:sldId id="2274" r:id="rId143"/>
    <p:sldId id="1863" r:id="rId144"/>
    <p:sldId id="1865" r:id="rId145"/>
    <p:sldId id="1864" r:id="rId146"/>
    <p:sldId id="1867" r:id="rId147"/>
    <p:sldId id="1868" r:id="rId148"/>
    <p:sldId id="1866" r:id="rId149"/>
    <p:sldId id="1869" r:id="rId150"/>
    <p:sldId id="1870" r:id="rId151"/>
    <p:sldId id="1871" r:id="rId152"/>
    <p:sldId id="1872" r:id="rId153"/>
    <p:sldId id="4657" r:id="rId154"/>
    <p:sldId id="4658" r:id="rId155"/>
    <p:sldId id="4656" r:id="rId156"/>
    <p:sldId id="1881" r:id="rId157"/>
    <p:sldId id="1879" r:id="rId158"/>
    <p:sldId id="4660" r:id="rId159"/>
    <p:sldId id="4659" r:id="rId160"/>
    <p:sldId id="4661" r:id="rId161"/>
    <p:sldId id="4663" r:id="rId162"/>
    <p:sldId id="4664" r:id="rId163"/>
    <p:sldId id="4665" r:id="rId164"/>
    <p:sldId id="4666" r:id="rId165"/>
    <p:sldId id="4662" r:id="rId166"/>
    <p:sldId id="4667" r:id="rId167"/>
    <p:sldId id="1885" r:id="rId168"/>
    <p:sldId id="1886" r:id="rId169"/>
    <p:sldId id="1887" r:id="rId170"/>
    <p:sldId id="1888" r:id="rId171"/>
    <p:sldId id="1890" r:id="rId172"/>
    <p:sldId id="1891" r:id="rId173"/>
    <p:sldId id="4668" r:id="rId174"/>
    <p:sldId id="1892" r:id="rId175"/>
    <p:sldId id="1873" r:id="rId176"/>
    <p:sldId id="4669" r:id="rId177"/>
    <p:sldId id="1893" r:id="rId178"/>
    <p:sldId id="1895" r:id="rId179"/>
    <p:sldId id="1874" r:id="rId180"/>
    <p:sldId id="1897" r:id="rId181"/>
    <p:sldId id="1936" r:id="rId182"/>
    <p:sldId id="1898" r:id="rId183"/>
    <p:sldId id="1896" r:id="rId184"/>
    <p:sldId id="1875" r:id="rId185"/>
    <p:sldId id="1876" r:id="rId186"/>
    <p:sldId id="1877" r:id="rId187"/>
    <p:sldId id="1907" r:id="rId188"/>
    <p:sldId id="1909" r:id="rId189"/>
    <p:sldId id="4670" r:id="rId190"/>
    <p:sldId id="1908" r:id="rId191"/>
    <p:sldId id="1910" r:id="rId192"/>
    <p:sldId id="1911" r:id="rId193"/>
    <p:sldId id="1899" r:id="rId194"/>
    <p:sldId id="1900" r:id="rId195"/>
    <p:sldId id="1913" r:id="rId196"/>
    <p:sldId id="1912" r:id="rId197"/>
    <p:sldId id="1914" r:id="rId198"/>
    <p:sldId id="1915" r:id="rId199"/>
    <p:sldId id="1916" r:id="rId200"/>
    <p:sldId id="1917" r:id="rId201"/>
    <p:sldId id="4671" r:id="rId202"/>
    <p:sldId id="1918" r:id="rId203"/>
    <p:sldId id="1919" r:id="rId204"/>
    <p:sldId id="1920" r:id="rId205"/>
    <p:sldId id="1921" r:id="rId206"/>
    <p:sldId id="1901" r:id="rId207"/>
    <p:sldId id="1922" r:id="rId208"/>
    <p:sldId id="1923" r:id="rId209"/>
    <p:sldId id="1924" r:id="rId210"/>
    <p:sldId id="1925" r:id="rId211"/>
    <p:sldId id="1926" r:id="rId212"/>
    <p:sldId id="1927" r:id="rId213"/>
    <p:sldId id="1928" r:id="rId214"/>
    <p:sldId id="1937" r:id="rId215"/>
    <p:sldId id="1929" r:id="rId216"/>
    <p:sldId id="4672" r:id="rId217"/>
    <p:sldId id="1930" r:id="rId218"/>
    <p:sldId id="1931" r:id="rId219"/>
    <p:sldId id="4673" r:id="rId220"/>
    <p:sldId id="1773" r:id="rId221"/>
    <p:sldId id="1772" r:id="rId222"/>
    <p:sldId id="1775" r:id="rId223"/>
    <p:sldId id="1776" r:id="rId224"/>
    <p:sldId id="1777" r:id="rId225"/>
    <p:sldId id="1780" r:id="rId226"/>
    <p:sldId id="1781" r:id="rId227"/>
    <p:sldId id="4674" r:id="rId228"/>
    <p:sldId id="4646" r:id="rId229"/>
    <p:sldId id="1778" r:id="rId230"/>
    <p:sldId id="1779" r:id="rId231"/>
    <p:sldId id="1774" r:id="rId232"/>
    <p:sldId id="1782" r:id="rId233"/>
    <p:sldId id="1783" r:id="rId234"/>
    <p:sldId id="1785" r:id="rId235"/>
    <p:sldId id="1787" r:id="rId236"/>
    <p:sldId id="1786" r:id="rId237"/>
    <p:sldId id="1790" r:id="rId238"/>
    <p:sldId id="1788" r:id="rId239"/>
    <p:sldId id="1789" r:id="rId240"/>
    <p:sldId id="1784" r:id="rId241"/>
    <p:sldId id="1791" r:id="rId242"/>
    <p:sldId id="1792" r:id="rId243"/>
    <p:sldId id="1793" r:id="rId244"/>
    <p:sldId id="1794" r:id="rId245"/>
    <p:sldId id="1797" r:id="rId246"/>
    <p:sldId id="1795" r:id="rId247"/>
    <p:sldId id="1796" r:id="rId248"/>
    <p:sldId id="1798" r:id="rId249"/>
    <p:sldId id="1799" r:id="rId250"/>
    <p:sldId id="1801" r:id="rId251"/>
    <p:sldId id="1800" r:id="rId252"/>
    <p:sldId id="1802" r:id="rId253"/>
    <p:sldId id="1803" r:id="rId254"/>
    <p:sldId id="1804" r:id="rId255"/>
    <p:sldId id="1805" r:id="rId256"/>
    <p:sldId id="1806" r:id="rId257"/>
    <p:sldId id="1807" r:id="rId258"/>
    <p:sldId id="1808" r:id="rId259"/>
    <p:sldId id="1809" r:id="rId260"/>
    <p:sldId id="1810" r:id="rId261"/>
    <p:sldId id="1811" r:id="rId262"/>
    <p:sldId id="1813" r:id="rId263"/>
    <p:sldId id="1812" r:id="rId264"/>
    <p:sldId id="1814" r:id="rId265"/>
    <p:sldId id="1815" r:id="rId266"/>
    <p:sldId id="1827" r:id="rId267"/>
    <p:sldId id="1828" r:id="rId268"/>
    <p:sldId id="4305" r:id="rId269"/>
  </p:sldIdLst>
  <p:sldSz cx="12192000" cy="6858000"/>
  <p:notesSz cx="6858000" cy="9144000"/>
  <p:embeddedFontLst>
    <p:embeddedFont>
      <p:font typeface="Calibri" panose="020F0502020204030204" pitchFamily="34" charset="0"/>
      <p:regular r:id="rId271"/>
      <p:bold r:id="rId272"/>
      <p:italic r:id="rId273"/>
      <p:boldItalic r:id="rId274"/>
    </p:embeddedFont>
    <p:embeddedFont>
      <p:font typeface="Consolas" panose="020B0609020204030204" pitchFamily="49" charset="0"/>
      <p:regular r:id="rId275"/>
      <p:bold r:id="rId276"/>
      <p:italic r:id="rId277"/>
      <p:boldItalic r:id="rId278"/>
    </p:embeddedFont>
    <p:embeddedFont>
      <p:font typeface="Mosk Bold 700" panose="02000506000000020004" pitchFamily="2" charset="0"/>
      <p:bold r:id="rId279"/>
    </p:embeddedFont>
    <p:embeddedFont>
      <p:font typeface="강한공군체 Medium" panose="020B0600000101010101" pitchFamily="50" charset="-127"/>
      <p:regular r:id="rId280"/>
    </p:embeddedFont>
    <p:embeddedFont>
      <p:font typeface="맑은 고딕" panose="020B0503020000020004" pitchFamily="50" charset="-127"/>
      <p:regular r:id="rId281"/>
      <p:bold r:id="rId2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62362D"/>
    <a:srgbClr val="FBD8D7"/>
    <a:srgbClr val="603432"/>
    <a:srgbClr val="6B34FC"/>
    <a:srgbClr val="E6E7E1"/>
    <a:srgbClr val="F6F5EF"/>
    <a:srgbClr val="FFFFFF"/>
    <a:srgbClr val="007042"/>
    <a:srgbClr val="447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938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font" Target="fonts/font9.fntdata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10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11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12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font" Target="fonts/font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font" Target="fonts/font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font" Target="fonts/font5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font" Target="fonts/font6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font" Target="fonts/font7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font" Target="fonts/font8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ko/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hool.programmers.co.kr/learn/courses/30/lessons/120956" TargetMode="Externa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000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cmicpc.net/problem/10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함수들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609599" y="1328391"/>
            <a:ext cx="889299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"ceil: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랜덤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72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Merge - Learn Git">
            <a:extLst>
              <a:ext uri="{FF2B5EF4-FFF2-40B4-BE49-F238E27FC236}">
                <a16:creationId xmlns:a16="http://schemas.microsoft.com/office/drawing/2014/main" id="{7EDE3FE3-DE68-ECBE-BC24-C58FA868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2413"/>
            <a:ext cx="8915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81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 --all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062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0E79D-E97A-37DD-C97D-1CDB8D29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2" y="1318213"/>
            <a:ext cx="7578894" cy="54202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42D64B9-251B-7FAE-02B2-07D9CCCD03DF}"/>
              </a:ext>
            </a:extLst>
          </p:cNvPr>
          <p:cNvSpPr/>
          <p:nvPr/>
        </p:nvSpPr>
        <p:spPr>
          <a:xfrm rot="13424213">
            <a:off x="7644786" y="356635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571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797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612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Main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브랜치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보호하기</a:t>
            </a:r>
          </a:p>
        </p:txBody>
      </p:sp>
    </p:spTree>
    <p:extLst>
      <p:ext uri="{BB962C8B-B14F-4D97-AF65-F5344CB8AC3E}">
        <p14:creationId xmlns:p14="http://schemas.microsoft.com/office/powerpoint/2010/main" val="4088228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FFB45-F45C-8FF5-A38B-BE922563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8" y="1318213"/>
            <a:ext cx="8497486" cy="11050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CC47088-783E-1D57-8349-DD08EF139D1E}"/>
              </a:ext>
            </a:extLst>
          </p:cNvPr>
          <p:cNvSpPr/>
          <p:nvPr/>
        </p:nvSpPr>
        <p:spPr>
          <a:xfrm rot="13424213">
            <a:off x="8923836" y="217001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C4FBB-AE8F-8C21-C362-4DA9AD0E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8" y="2889134"/>
            <a:ext cx="9057905" cy="36391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803370F-3754-70E3-4061-A34399AA33ED}"/>
              </a:ext>
            </a:extLst>
          </p:cNvPr>
          <p:cNvSpPr/>
          <p:nvPr/>
        </p:nvSpPr>
        <p:spPr>
          <a:xfrm rot="13424213">
            <a:off x="2191342" y="46263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CD14F2-5DB0-EF22-3EF1-17ADA3506AEC}"/>
              </a:ext>
            </a:extLst>
          </p:cNvPr>
          <p:cNvSpPr/>
          <p:nvPr/>
        </p:nvSpPr>
        <p:spPr>
          <a:xfrm rot="13424213">
            <a:off x="4844895" y="61413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0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87708-D9DF-2935-335C-8E5115CA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" y="1195219"/>
            <a:ext cx="5851904" cy="556383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668237-F1E8-AE23-35B7-76BB940FB250}"/>
              </a:ext>
            </a:extLst>
          </p:cNvPr>
          <p:cNvSpPr/>
          <p:nvPr/>
        </p:nvSpPr>
        <p:spPr>
          <a:xfrm rot="13424213">
            <a:off x="3966352" y="254280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7EAB69-F654-2674-FEC7-1F891BBEAFA7}"/>
              </a:ext>
            </a:extLst>
          </p:cNvPr>
          <p:cNvSpPr/>
          <p:nvPr/>
        </p:nvSpPr>
        <p:spPr>
          <a:xfrm rot="13424213">
            <a:off x="6037201" y="50189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E272B0-6E89-42B7-BE21-3C9405BB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612" y="1328391"/>
            <a:ext cx="4815177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최소 </a:t>
            </a:r>
            <a:r>
              <a:rPr lang="ko-KR" altLang="en-US" dirty="0" err="1"/>
              <a:t>한명의</a:t>
            </a:r>
            <a:r>
              <a:rPr lang="ko-KR" altLang="en-US" dirty="0"/>
              <a:t> </a:t>
            </a:r>
            <a:r>
              <a:rPr lang="en-US" altLang="ko-KR" dirty="0"/>
              <a:t>Reviewer</a:t>
            </a:r>
            <a:r>
              <a:rPr lang="ko-KR" altLang="en-US" dirty="0"/>
              <a:t>가 </a:t>
            </a:r>
            <a:r>
              <a:rPr lang="en-US" altLang="ko-KR" dirty="0"/>
              <a:t>Approve </a:t>
            </a:r>
            <a:r>
              <a:rPr lang="ko-KR" altLang="en-US" dirty="0"/>
              <a:t>리뷰를 남겨야만 </a:t>
            </a:r>
            <a:r>
              <a:rPr lang="ko-KR" altLang="en-US" dirty="0" err="1"/>
              <a:t>머지가</a:t>
            </a:r>
            <a:r>
              <a:rPr lang="ko-KR" altLang="en-US" dirty="0"/>
              <a:t> 가능하도록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28652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89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214898-E77A-7A83-5661-9EF6C4DB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en-US" altLang="ko-KR" dirty="0" err="1">
                <a:solidFill>
                  <a:srgbClr val="00B050"/>
                </a:solidFill>
              </a:rPr>
              <a:t>js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switch </a:t>
            </a:r>
            <a:r>
              <a:rPr lang="en-US" altLang="ko-KR" dirty="0" err="1">
                <a:solidFill>
                  <a:srgbClr val="00B050"/>
                </a:solidFill>
              </a:rPr>
              <a:t>js</a:t>
            </a:r>
            <a:r>
              <a:rPr lang="en-US" altLang="ko-KR" dirty="0">
                <a:solidFill>
                  <a:srgbClr val="00B050"/>
                </a:solidFill>
              </a:rPr>
              <a:t> / git checkout </a:t>
            </a:r>
            <a:r>
              <a:rPr lang="en-US" altLang="ko-KR" dirty="0" err="1">
                <a:solidFill>
                  <a:srgbClr val="00B050"/>
                </a:solidFill>
              </a:rPr>
              <a:t>js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main_</a:t>
            </a:r>
            <a:r>
              <a:rPr lang="ko-KR" altLang="en-US" dirty="0"/>
              <a:t>본인이름</a:t>
            </a:r>
            <a:r>
              <a:rPr lang="en-US" altLang="ko-KR" dirty="0"/>
              <a:t>.js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alert </a:t>
            </a:r>
            <a:r>
              <a:rPr lang="ko-KR" altLang="en-US" dirty="0">
                <a:sym typeface="Wingdings" panose="05000000000000000000" pitchFamily="2" charset="2"/>
              </a:rPr>
              <a:t>코드 삽입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개인적으로 여기서 </a:t>
            </a:r>
            <a:r>
              <a:rPr lang="ko-KR" altLang="en-US" dirty="0" err="1">
                <a:sym typeface="Wingdings" panose="05000000000000000000" pitchFamily="2" charset="2"/>
              </a:rPr>
              <a:t>부터는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 </a:t>
            </a:r>
            <a:r>
              <a:rPr lang="ko-KR" altLang="en-US" dirty="0">
                <a:sym typeface="Wingdings" panose="05000000000000000000" pitchFamily="2" charset="2"/>
              </a:rPr>
              <a:t>사용을 추천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 err="1">
                <a:sym typeface="Wingdings" panose="05000000000000000000" pitchFamily="2" charset="2"/>
              </a:rPr>
              <a:t>푸쉬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75338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D984C2-3CD8-D7C1-7DEF-C7C73982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40" y="1226235"/>
            <a:ext cx="8869013" cy="35628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14689AA-4AD6-BAEE-B941-A533E12F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request </a:t>
            </a:r>
            <a:r>
              <a:rPr lang="ko-KR" altLang="en-US" dirty="0"/>
              <a:t>수행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16EC5C0-BB71-519A-9876-D1FC217DC125}"/>
              </a:ext>
            </a:extLst>
          </p:cNvPr>
          <p:cNvSpPr/>
          <p:nvPr/>
        </p:nvSpPr>
        <p:spPr>
          <a:xfrm rot="13424213">
            <a:off x="9165883" y="1773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2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486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B1B26A-63D9-7F21-F0E1-31C444F8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370485"/>
            <a:ext cx="10784541" cy="465677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ADB6FB2-7F3F-6FE4-24A5-865612DA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request </a:t>
            </a:r>
            <a:r>
              <a:rPr lang="ko-KR" altLang="en-US" dirty="0"/>
              <a:t>수행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5201D60-AB09-60C3-5E6E-8873AFD44B42}"/>
              </a:ext>
            </a:extLst>
          </p:cNvPr>
          <p:cNvSpPr/>
          <p:nvPr/>
        </p:nvSpPr>
        <p:spPr>
          <a:xfrm rot="13424213">
            <a:off x="7883930" y="56912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6163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4EE1E-0E30-5E32-0779-4B23E614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318213"/>
            <a:ext cx="10273553" cy="517592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455E901-DD04-3B61-0643-5F9321DC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request </a:t>
            </a:r>
            <a:r>
              <a:rPr lang="ko-KR" altLang="en-US" dirty="0"/>
              <a:t>수행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B8F5153-F211-B105-8F7D-EED987AC7F1D}"/>
              </a:ext>
            </a:extLst>
          </p:cNvPr>
          <p:cNvSpPr/>
          <p:nvPr/>
        </p:nvSpPr>
        <p:spPr>
          <a:xfrm rot="13424213">
            <a:off x="3034024" y="528653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774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981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7D1E9D-EB2C-CA36-58F4-E55A4B66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53" y="1446883"/>
            <a:ext cx="8764223" cy="109552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BA8398B-D804-25C7-3228-4A4073FE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Review </a:t>
            </a:r>
            <a:r>
              <a:rPr lang="ko-KR" altLang="en-US" dirty="0"/>
              <a:t>수행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0A2BF10-1ACE-405F-9B72-CF443E4F458B}"/>
              </a:ext>
            </a:extLst>
          </p:cNvPr>
          <p:cNvSpPr/>
          <p:nvPr/>
        </p:nvSpPr>
        <p:spPr>
          <a:xfrm rot="13424213">
            <a:off x="3831882" y="228915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181E8-E82B-C932-10B7-B4CF951DA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72" y="3247334"/>
            <a:ext cx="10236569" cy="162873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231711-F3D6-822E-3DED-50D95E445A8E}"/>
              </a:ext>
            </a:extLst>
          </p:cNvPr>
          <p:cNvSpPr/>
          <p:nvPr/>
        </p:nvSpPr>
        <p:spPr>
          <a:xfrm rot="13424213">
            <a:off x="2191341" y="437793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39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4BEFD1-51E6-24AE-0895-D82D85E1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0" y="1334128"/>
            <a:ext cx="10606378" cy="444286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630FC-3538-8183-483F-E11749D4FA43}"/>
              </a:ext>
            </a:extLst>
          </p:cNvPr>
          <p:cNvSpPr/>
          <p:nvPr/>
        </p:nvSpPr>
        <p:spPr>
          <a:xfrm rot="13424213">
            <a:off x="10896600" y="16526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22B533-8A4B-2497-317E-9BDA3C5A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Review </a:t>
            </a:r>
            <a:r>
              <a:rPr lang="ko-KR" altLang="en-US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2801372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D2B7123-AD98-51A7-4736-C1060E23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Review </a:t>
            </a:r>
            <a:r>
              <a:rPr lang="ko-KR" altLang="en-US" dirty="0"/>
              <a:t>수행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C67A7A-6724-1E1E-F8CB-2DF89CA4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35"/>
            <a:ext cx="12192000" cy="409432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F8AC1D5-D4E8-BC57-16BA-55044EA8F03F}"/>
              </a:ext>
            </a:extLst>
          </p:cNvPr>
          <p:cNvSpPr/>
          <p:nvPr/>
        </p:nvSpPr>
        <p:spPr>
          <a:xfrm rot="13424213">
            <a:off x="8494059" y="457516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CAA6F60-780A-E6B7-568F-B01D0A88A538}"/>
              </a:ext>
            </a:extLst>
          </p:cNvPr>
          <p:cNvSpPr/>
          <p:nvPr/>
        </p:nvSpPr>
        <p:spPr>
          <a:xfrm rot="13424213">
            <a:off x="8494061" y="528653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94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821F09-DC94-0E73-74E6-66E1DEC1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29" y="1486525"/>
            <a:ext cx="7633784" cy="267635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6F701AF-939D-72BE-04AA-507E0C80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Merge </a:t>
            </a:r>
            <a:r>
              <a:rPr lang="ko-KR" altLang="en-US" dirty="0"/>
              <a:t>승인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5EDC90C-704B-F9F5-758F-314EFAD99897}"/>
              </a:ext>
            </a:extLst>
          </p:cNvPr>
          <p:cNvSpPr/>
          <p:nvPr/>
        </p:nvSpPr>
        <p:spPr>
          <a:xfrm rot="13424213">
            <a:off x="2640107" y="368733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CCF199-E08B-51BA-B188-2A11551C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2" y="4609906"/>
            <a:ext cx="6949097" cy="17847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D5EC312-DEB0-98B6-B389-F3EE6546DDDE}"/>
              </a:ext>
            </a:extLst>
          </p:cNvPr>
          <p:cNvSpPr/>
          <p:nvPr/>
        </p:nvSpPr>
        <p:spPr>
          <a:xfrm rot="13424213">
            <a:off x="2559424" y="605068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052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B32A2B-9CFE-F104-3677-B814E853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5" y="1968706"/>
            <a:ext cx="8840434" cy="240063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70E4EB5-1412-5A4A-DFEE-466D2CDD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Merge </a:t>
            </a:r>
            <a:r>
              <a:rPr lang="ko-KR" altLang="en-US" dirty="0"/>
              <a:t>승인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816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329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0E79D-E97A-37DD-C97D-1CDB8D29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2" y="1318213"/>
            <a:ext cx="7578894" cy="54202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42D64B9-251B-7FAE-02B2-07D9CCCD03DF}"/>
              </a:ext>
            </a:extLst>
          </p:cNvPr>
          <p:cNvSpPr/>
          <p:nvPr/>
        </p:nvSpPr>
        <p:spPr>
          <a:xfrm rot="13424213">
            <a:off x="7644786" y="356635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0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arr.map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12554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배열에 특정 작업을 한 </a:t>
            </a:r>
            <a:r>
              <a:rPr lang="en-US" altLang="ko-KR" dirty="0"/>
              <a:t>	</a:t>
            </a:r>
            <a:r>
              <a:rPr lang="ko-KR" altLang="en-US" dirty="0"/>
              <a:t>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메소드</a:t>
            </a:r>
            <a:endParaRPr lang="en-US" altLang="ko-KR" dirty="0"/>
          </a:p>
          <a:p>
            <a:r>
              <a:rPr lang="en-US" altLang="ko-KR" dirty="0" err="1"/>
              <a:t>arr.</a:t>
            </a:r>
            <a:r>
              <a:rPr lang="en-US" altLang="ko-KR" dirty="0" err="1">
                <a:solidFill>
                  <a:schemeClr val="accent2"/>
                </a:solidFill>
              </a:rPr>
              <a:t>map</a:t>
            </a:r>
            <a:r>
              <a:rPr lang="en-US" altLang="ko-KR" dirty="0"/>
              <a:t>(function(</a:t>
            </a:r>
            <a:r>
              <a:rPr lang="ko-KR" altLang="en-US" dirty="0" err="1">
                <a:solidFill>
                  <a:srgbClr val="00B050"/>
                </a:solidFill>
              </a:rPr>
              <a:t>배열의값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인덱스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원본배열</a:t>
            </a:r>
            <a:r>
              <a:rPr lang="en-US" altLang="ko-KR" dirty="0"/>
              <a:t>) {});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EB8-19AC-1174-5908-0B7EFCD4331A}"/>
              </a:ext>
            </a:extLst>
          </p:cNvPr>
          <p:cNvSpPr txBox="1"/>
          <p:nvPr/>
        </p:nvSpPr>
        <p:spPr>
          <a:xfrm>
            <a:off x="768121" y="3092535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0502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938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6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28DCAD-84ED-E831-6F4D-0A968F50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39" y="410860"/>
            <a:ext cx="10361039" cy="496796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CCC08D4-F280-118C-EF04-69A64D4A5A07}"/>
              </a:ext>
            </a:extLst>
          </p:cNvPr>
          <p:cNvSpPr/>
          <p:nvPr/>
        </p:nvSpPr>
        <p:spPr>
          <a:xfrm rot="13424213">
            <a:off x="9832174" y="21766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51E4084-08D0-FB18-25DA-71A7BDBA21A0}"/>
              </a:ext>
            </a:extLst>
          </p:cNvPr>
          <p:cNvSpPr/>
          <p:nvPr/>
        </p:nvSpPr>
        <p:spPr>
          <a:xfrm rot="13424213">
            <a:off x="1898410" y="362957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651782-5F5E-D7E6-ECF3-2FE2D53E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757129"/>
            <a:ext cx="11317279" cy="334374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3D2AEF-F120-3C56-F3CD-B4961825BBE2}"/>
              </a:ext>
            </a:extLst>
          </p:cNvPr>
          <p:cNvSpPr/>
          <p:nvPr/>
        </p:nvSpPr>
        <p:spPr>
          <a:xfrm rot="13424213">
            <a:off x="2445256" y="47765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59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2072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214898-E77A-7A83-5661-9EF6C4DB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Git branch conflict</a:t>
            </a:r>
          </a:p>
          <a:p>
            <a:r>
              <a:rPr lang="en-US" altLang="ko-KR" dirty="0"/>
              <a:t>Git switch conflict / git checkout conflict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Index.html</a:t>
            </a:r>
            <a:r>
              <a:rPr lang="ko-KR" altLang="en-US" dirty="0">
                <a:sym typeface="Wingdings" panose="05000000000000000000" pitchFamily="2" charset="2"/>
              </a:rPr>
              <a:t>의 제목을 </a:t>
            </a:r>
            <a:r>
              <a:rPr lang="en-US" altLang="ko-KR" dirty="0">
                <a:sym typeface="Wingdings" panose="05000000000000000000" pitchFamily="2" charset="2"/>
              </a:rPr>
              <a:t>conflict </a:t>
            </a:r>
            <a:r>
              <a:rPr lang="ko-KR" altLang="en-US" dirty="0">
                <a:sym typeface="Wingdings" panose="05000000000000000000" pitchFamily="2" charset="2"/>
              </a:rPr>
              <a:t>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개인적으로 여기서 </a:t>
            </a:r>
            <a:r>
              <a:rPr lang="ko-KR" altLang="en-US" dirty="0" err="1">
                <a:sym typeface="Wingdings" panose="05000000000000000000" pitchFamily="2" charset="2"/>
              </a:rPr>
              <a:t>부터는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 </a:t>
            </a:r>
            <a:r>
              <a:rPr lang="ko-KR" altLang="en-US" dirty="0">
                <a:sym typeface="Wingdings" panose="05000000000000000000" pitchFamily="2" charset="2"/>
              </a:rPr>
              <a:t>사용을 추천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 err="1">
                <a:sym typeface="Wingdings" panose="05000000000000000000" pitchFamily="2" charset="2"/>
              </a:rPr>
              <a:t>푸쉬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45930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A6C368-A8C7-54ED-CCC7-550F2D5F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1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7CD5E-476B-3DDD-13F4-558EE430DAFC}"/>
              </a:ext>
            </a:extLst>
          </p:cNvPr>
          <p:cNvSpPr/>
          <p:nvPr/>
        </p:nvSpPr>
        <p:spPr>
          <a:xfrm>
            <a:off x="4805080" y="1634807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0D539BD-3FF7-B1CC-3343-B0F94EEF2F15}"/>
              </a:ext>
            </a:extLst>
          </p:cNvPr>
          <p:cNvSpPr/>
          <p:nvPr/>
        </p:nvSpPr>
        <p:spPr>
          <a:xfrm rot="13424213">
            <a:off x="8908809" y="48841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4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29E67-4354-5360-B07A-AA561BD0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94" y="0"/>
            <a:ext cx="8339612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2BC6B8-9084-2462-12E2-7986EF15C792}"/>
              </a:ext>
            </a:extLst>
          </p:cNvPr>
          <p:cNvSpPr/>
          <p:nvPr/>
        </p:nvSpPr>
        <p:spPr>
          <a:xfrm rot="13424213">
            <a:off x="9796315" y="574477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865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6D21D-DBB4-482A-909C-A8852B9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007"/>
            <a:ext cx="12192000" cy="53659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0CE7A1-2B03-838F-E61E-BB32C16E8969}"/>
              </a:ext>
            </a:extLst>
          </p:cNvPr>
          <p:cNvSpPr/>
          <p:nvPr/>
        </p:nvSpPr>
        <p:spPr>
          <a:xfrm rot="13424213">
            <a:off x="6398691" y="40414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2F6077-7809-8B8D-88C5-A8479086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900"/>
            <a:ext cx="12192000" cy="31515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A66D413-0555-9341-E253-45E439D6F8B9}"/>
              </a:ext>
            </a:extLst>
          </p:cNvPr>
          <p:cNvSpPr/>
          <p:nvPr/>
        </p:nvSpPr>
        <p:spPr>
          <a:xfrm rot="13424213">
            <a:off x="5520150" y="2911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1048B5-614A-E859-8D83-A8A82C06C464}"/>
              </a:ext>
            </a:extLst>
          </p:cNvPr>
          <p:cNvSpPr/>
          <p:nvPr/>
        </p:nvSpPr>
        <p:spPr>
          <a:xfrm rot="18512148">
            <a:off x="10863114" y="17375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BEA79F-01E0-F842-709E-030A6E7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63" y="4240543"/>
            <a:ext cx="1714739" cy="13527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21BEDA-C1F0-4A13-A327-857EEE66634F}"/>
              </a:ext>
            </a:extLst>
          </p:cNvPr>
          <p:cNvSpPr/>
          <p:nvPr/>
        </p:nvSpPr>
        <p:spPr>
          <a:xfrm rot="18512148">
            <a:off x="10005743" y="45793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6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filter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조건에 부합하는 배열 요소만을 반환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arr.filter</a:t>
            </a:r>
            <a:r>
              <a:rPr lang="en-US" altLang="ko-KR" dirty="0"/>
              <a:t>(function (</a:t>
            </a:r>
            <a:r>
              <a:rPr lang="ko-KR" altLang="en-US" dirty="0"/>
              <a:t>매개변수</a:t>
            </a:r>
            <a:r>
              <a:rPr lang="en-US" altLang="ko-KR" dirty="0"/>
              <a:t>) { return </a:t>
            </a:r>
            <a:r>
              <a:rPr lang="ko-KR" altLang="en-US" dirty="0"/>
              <a:t>조건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73884" y="3031944"/>
            <a:ext cx="80681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38147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EF1846-6547-5AAE-6DDB-718D3190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177522"/>
            <a:ext cx="872611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20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2381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AD0541-51EB-2DAE-AFE7-FD71E7BF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463"/>
            <a:ext cx="12192000" cy="344707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86805B0-663E-4F33-9E1A-722E5EA9F0C1}"/>
              </a:ext>
            </a:extLst>
          </p:cNvPr>
          <p:cNvSpPr/>
          <p:nvPr/>
        </p:nvSpPr>
        <p:spPr>
          <a:xfrm rot="13424213">
            <a:off x="2427325" y="235612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E9FB915-35E4-66B1-FF66-670FBE530E83}"/>
              </a:ext>
            </a:extLst>
          </p:cNvPr>
          <p:cNvSpPr/>
          <p:nvPr/>
        </p:nvSpPr>
        <p:spPr>
          <a:xfrm rot="13424213">
            <a:off x="4238196" y="46331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03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A4BE2C-F047-523F-C9EC-6AD31BCD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355467"/>
            <a:ext cx="11860280" cy="237205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D8529D0-FFEF-ECE9-E58B-FC2034AF1467}"/>
              </a:ext>
            </a:extLst>
          </p:cNvPr>
          <p:cNvSpPr/>
          <p:nvPr/>
        </p:nvSpPr>
        <p:spPr>
          <a:xfrm rot="13424213">
            <a:off x="11333750" y="189763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856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0606BE-929F-6E45-2B67-BBB1CC43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114102"/>
            <a:ext cx="6468378" cy="462979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080CA67-A986-0EFE-4571-62E7B24A2E0D}"/>
              </a:ext>
            </a:extLst>
          </p:cNvPr>
          <p:cNvSpPr/>
          <p:nvPr/>
        </p:nvSpPr>
        <p:spPr>
          <a:xfrm rot="13424213">
            <a:off x="8949138" y="149422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181DCB8-960B-186C-CB86-84331DC494CB}"/>
              </a:ext>
            </a:extLst>
          </p:cNvPr>
          <p:cNvSpPr/>
          <p:nvPr/>
        </p:nvSpPr>
        <p:spPr>
          <a:xfrm rot="13424213">
            <a:off x="3937867" y="437189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A8841EC-3FF4-5761-8534-F61169AA817E}"/>
              </a:ext>
            </a:extLst>
          </p:cNvPr>
          <p:cNvSpPr/>
          <p:nvPr/>
        </p:nvSpPr>
        <p:spPr>
          <a:xfrm rot="13424213">
            <a:off x="4045442" y="53938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803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00997-C0C4-5198-6CAB-F599ADE7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450820"/>
            <a:ext cx="8973802" cy="310558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446778A-6101-C1C7-5355-0CC616D160D7}"/>
              </a:ext>
            </a:extLst>
          </p:cNvPr>
          <p:cNvSpPr/>
          <p:nvPr/>
        </p:nvSpPr>
        <p:spPr>
          <a:xfrm rot="13424213">
            <a:off x="3955796" y="298236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12E2F3-6030-4799-04C1-26986D15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60" y="4273488"/>
            <a:ext cx="5915851" cy="221963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42D5C1-6690-03FA-3326-34C96D208E79}"/>
              </a:ext>
            </a:extLst>
          </p:cNvPr>
          <p:cNvSpPr/>
          <p:nvPr/>
        </p:nvSpPr>
        <p:spPr>
          <a:xfrm rot="13424213">
            <a:off x="3740643" y="61712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92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114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D76275-8DD0-FDEE-26C4-0ACD2FE6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80521"/>
            <a:ext cx="9107171" cy="64969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3CC38C6-46D9-A039-7481-B5E7B981DE07}"/>
              </a:ext>
            </a:extLst>
          </p:cNvPr>
          <p:cNvSpPr/>
          <p:nvPr/>
        </p:nvSpPr>
        <p:spPr>
          <a:xfrm rot="13424213">
            <a:off x="9845607" y="28632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433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07960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나머지 팀원들도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컨플릭트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 체험하기</a:t>
            </a:r>
          </a:p>
        </p:txBody>
      </p:sp>
    </p:spTree>
    <p:extLst>
      <p:ext uri="{BB962C8B-B14F-4D97-AF65-F5344CB8AC3E}">
        <p14:creationId xmlns:p14="http://schemas.microsoft.com/office/powerpoint/2010/main" val="20959270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DEF6D4-AD29-9244-D669-C643328E9CCD}"/>
              </a:ext>
            </a:extLst>
          </p:cNvPr>
          <p:cNvGrpSpPr/>
          <p:nvPr/>
        </p:nvGrpSpPr>
        <p:grpSpPr>
          <a:xfrm>
            <a:off x="107577" y="152400"/>
            <a:ext cx="10676965" cy="5981700"/>
            <a:chOff x="381000" y="438150"/>
            <a:chExt cx="11430000" cy="5981700"/>
          </a:xfrm>
        </p:grpSpPr>
        <p:pic>
          <p:nvPicPr>
            <p:cNvPr id="10242" name="Picture 2" descr="클라이언트] 성공적인 프로젝트 진행을 위해 반드시 지켜야 할 3가지 - wishket">
              <a:extLst>
                <a:ext uri="{FF2B5EF4-FFF2-40B4-BE49-F238E27FC236}">
                  <a16:creationId xmlns:a16="http://schemas.microsoft.com/office/drawing/2014/main" id="{18C369DE-2FD5-A41E-007B-499C9E21B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38150"/>
              <a:ext cx="11430000" cy="598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C0F94B-C003-4C76-2BE2-BFFACD88BEF7}"/>
                </a:ext>
              </a:extLst>
            </p:cNvPr>
            <p:cNvSpPr/>
            <p:nvPr/>
          </p:nvSpPr>
          <p:spPr>
            <a:xfrm>
              <a:off x="833718" y="3281082"/>
              <a:ext cx="3137647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54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arr.reduce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92887B-0FC3-98A4-985A-5D029E31AC5B}"/>
              </a:ext>
            </a:extLst>
          </p:cNvPr>
          <p:cNvSpPr txBox="1">
            <a:spLocks/>
          </p:cNvSpPr>
          <p:nvPr/>
        </p:nvSpPr>
        <p:spPr>
          <a:xfrm>
            <a:off x="465599" y="1328391"/>
            <a:ext cx="11260802" cy="479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Reduce</a:t>
            </a:r>
            <a:r>
              <a:rPr lang="ko-KR" altLang="en-US" dirty="0"/>
              <a:t> 는 가장</a:t>
            </a:r>
            <a:r>
              <a:rPr lang="en-US" altLang="ko-KR" dirty="0"/>
              <a:t> </a:t>
            </a:r>
            <a:r>
              <a:rPr lang="ko-KR" altLang="en-US" dirty="0"/>
              <a:t>많은 기능을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arr.reduce</a:t>
            </a:r>
            <a:r>
              <a:rPr lang="en-US" altLang="ko-KR" dirty="0"/>
              <a:t>(function(</a:t>
            </a:r>
            <a:r>
              <a:rPr lang="ko-KR" altLang="en-US" dirty="0" err="1"/>
              <a:t>누산기</a:t>
            </a:r>
            <a:r>
              <a:rPr lang="en-US" altLang="ko-KR" dirty="0"/>
              <a:t>, </a:t>
            </a:r>
            <a:r>
              <a:rPr lang="ko-KR" altLang="en-US" dirty="0" err="1"/>
              <a:t>배열의값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원본배열</a:t>
            </a:r>
            <a:r>
              <a:rPr lang="en-US" altLang="ko-KR" dirty="0"/>
              <a:t>), </a:t>
            </a:r>
            <a:r>
              <a:rPr lang="ko-KR" altLang="en-US" dirty="0" err="1"/>
              <a:t>누산기</a:t>
            </a:r>
            <a:r>
              <a:rPr lang="ko-KR" altLang="en-US" dirty="0"/>
              <a:t> 초기 값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8392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15C54F-B557-79B1-7A97-5EB1407CCA7F}"/>
              </a:ext>
            </a:extLst>
          </p:cNvPr>
          <p:cNvSpPr txBox="1"/>
          <p:nvPr/>
        </p:nvSpPr>
        <p:spPr>
          <a:xfrm>
            <a:off x="0" y="782993"/>
            <a:ext cx="121920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lnSpc>
                <a:spcPct val="150000"/>
              </a:lnSpc>
              <a:buAutoNum type="arabicPeriod"/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 </a:t>
            </a: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받고 시작하기</a:t>
            </a:r>
            <a:endParaRPr lang="en-US" altLang="ko-KR" sz="72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marL="1143000" indent="-1143000" algn="ctr">
              <a:lnSpc>
                <a:spcPct val="150000"/>
              </a:lnSpc>
              <a:buFontTx/>
              <a:buAutoNum type="arabicPeriod"/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 </a:t>
            </a: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받고 시작하기</a:t>
            </a:r>
            <a:endParaRPr lang="en-US" altLang="ko-KR" sz="72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marL="1143000" indent="-1143000" algn="ctr">
              <a:lnSpc>
                <a:spcPct val="150000"/>
              </a:lnSpc>
              <a:buFontTx/>
              <a:buAutoNum type="arabicPeriod"/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 </a:t>
            </a: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받고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38607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해치웠나..! | Coding Log">
            <a:extLst>
              <a:ext uri="{FF2B5EF4-FFF2-40B4-BE49-F238E27FC236}">
                <a16:creationId xmlns:a16="http://schemas.microsoft.com/office/drawing/2014/main" id="{C8A7D848-5E9B-0106-B6A3-A96FFAD6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81000"/>
            <a:ext cx="108299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65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블라인드 | 주식·투자: 화장품 가즈아">
            <a:extLst>
              <a:ext uri="{FF2B5EF4-FFF2-40B4-BE49-F238E27FC236}">
                <a16:creationId xmlns:a16="http://schemas.microsoft.com/office/drawing/2014/main" id="{C16329EE-9C7F-3CF1-B380-DE0A508F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90550"/>
            <a:ext cx="9144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741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ass] Sass 사용법">
            <a:extLst>
              <a:ext uri="{FF2B5EF4-FFF2-40B4-BE49-F238E27FC236}">
                <a16:creationId xmlns:a16="http://schemas.microsoft.com/office/drawing/2014/main" id="{1BE2D13C-26FF-7967-A4F5-1AE543D7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520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1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ass] Sass 사용법">
            <a:extLst>
              <a:ext uri="{FF2B5EF4-FFF2-40B4-BE49-F238E27FC236}">
                <a16:creationId xmlns:a16="http://schemas.microsoft.com/office/drawing/2014/main" id="{2A06ABE2-30ED-E24B-9E5B-AFEA9FFD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78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hat ? Icons PNG - Free PNG and Icons Downloads">
            <a:extLst>
              <a:ext uri="{FF2B5EF4-FFF2-40B4-BE49-F238E27FC236}">
                <a16:creationId xmlns:a16="http://schemas.microsoft.com/office/drawing/2014/main" id="{20EADB13-9573-1C46-6D41-8E5EEE22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85" y="2785782"/>
            <a:ext cx="22193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9387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SS - 위키백과, 우리 모두의 백과사전">
            <a:extLst>
              <a:ext uri="{FF2B5EF4-FFF2-40B4-BE49-F238E27FC236}">
                <a16:creationId xmlns:a16="http://schemas.microsoft.com/office/drawing/2014/main" id="{59149B0A-D841-22FE-5CA2-EBE64DDA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0" y="717176"/>
            <a:ext cx="3736240" cy="52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000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ngularJS easy work - Web Development &amp; Technology Resources">
            <a:extLst>
              <a:ext uri="{FF2B5EF4-FFF2-40B4-BE49-F238E27FC236}">
                <a16:creationId xmlns:a16="http://schemas.microsoft.com/office/drawing/2014/main" id="{E360641D-4DBC-2BED-3767-24940E1C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85" y="1800926"/>
            <a:ext cx="6537281" cy="32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SS - 위키백과, 우리 모두의 백과사전">
            <a:extLst>
              <a:ext uri="{FF2B5EF4-FFF2-40B4-BE49-F238E27FC236}">
                <a16:creationId xmlns:a16="http://schemas.microsoft.com/office/drawing/2014/main" id="{727221DB-082D-550C-E6F0-8908B955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8" y="717176"/>
            <a:ext cx="3736240" cy="52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4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0A4530-4DDB-3D87-FBA6-4ECA0AF0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185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신입1] CSS 코드 한 줄로 변환하기">
            <a:extLst>
              <a:ext uri="{FF2B5EF4-FFF2-40B4-BE49-F238E27FC236}">
                <a16:creationId xmlns:a16="http://schemas.microsoft.com/office/drawing/2014/main" id="{CDA4AFB1-1457-93DB-3DC8-7E5289BD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2" y="1073244"/>
            <a:ext cx="10265616" cy="493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5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EC8-2AAA-0FA2-216A-65752B92FE15}"/>
              </a:ext>
            </a:extLst>
          </p:cNvPr>
          <p:cNvSpPr txBox="1"/>
          <p:nvPr/>
        </p:nvSpPr>
        <p:spPr>
          <a:xfrm>
            <a:off x="480290" y="356213"/>
            <a:ext cx="83496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75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하.. 짤이라도 올려야지 - 케이돌토크 카테고리">
            <a:extLst>
              <a:ext uri="{FF2B5EF4-FFF2-40B4-BE49-F238E27FC236}">
                <a16:creationId xmlns:a16="http://schemas.microsoft.com/office/drawing/2014/main" id="{7A1D0920-DB7E-DFE3-BCA5-14E6A20B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2" y="1210468"/>
            <a:ext cx="5324475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638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uby Sass to be put to pasture on March 26, 2019 | CSS-Tricks - CSS-Tricks">
            <a:extLst>
              <a:ext uri="{FF2B5EF4-FFF2-40B4-BE49-F238E27FC236}">
                <a16:creationId xmlns:a16="http://schemas.microsoft.com/office/drawing/2014/main" id="{95395D15-4437-D4BA-3F69-530743C0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2990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art Sass - CSS with superpowers | Steemhunt">
            <a:extLst>
              <a:ext uri="{FF2B5EF4-FFF2-40B4-BE49-F238E27FC236}">
                <a16:creationId xmlns:a16="http://schemas.microsoft.com/office/drawing/2014/main" id="{7E1A225F-6B1C-AD7F-549F-83E330BFC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168567"/>
            <a:ext cx="6362700" cy="452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902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아무튼 Sass] 1. 시작하기 - Sass 개념, 컴파일러 설치 :: nana_log">
            <a:extLst>
              <a:ext uri="{FF2B5EF4-FFF2-40B4-BE49-F238E27FC236}">
                <a16:creationId xmlns:a16="http://schemas.microsoft.com/office/drawing/2014/main" id="{D0A8FB99-CFDD-EEC2-82D9-804ABA940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3"/>
          <a:stretch/>
        </p:blipFill>
        <p:spPr bwMode="auto">
          <a:xfrm>
            <a:off x="3243262" y="300037"/>
            <a:ext cx="5705475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4836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아무튼 Sass] 1. 시작하기 - Sass 개념, 컴파일러 설치 :: nana_log">
            <a:extLst>
              <a:ext uri="{FF2B5EF4-FFF2-40B4-BE49-F238E27FC236}">
                <a16:creationId xmlns:a16="http://schemas.microsoft.com/office/drawing/2014/main" id="{D0A8FB99-CFDD-EEC2-82D9-804ABA940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3"/>
          <a:stretch/>
        </p:blipFill>
        <p:spPr bwMode="auto">
          <a:xfrm>
            <a:off x="0" y="300037"/>
            <a:ext cx="12225338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39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SS - Helio">
            <a:extLst>
              <a:ext uri="{FF2B5EF4-FFF2-40B4-BE49-F238E27FC236}">
                <a16:creationId xmlns:a16="http://schemas.microsoft.com/office/drawing/2014/main" id="{962F7373-17CC-96B9-B66A-0EA6D5A4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" y="1028699"/>
            <a:ext cx="11098262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847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 하기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https://nodejs.org/ko/</a:t>
            </a:r>
            <a:endParaRPr lang="en-US" altLang="ko-KR" dirty="0"/>
          </a:p>
          <a:p>
            <a:r>
              <a:rPr lang="ko-KR" altLang="en-US" dirty="0"/>
              <a:t>설치 되어 있는 분들은 잠시만 기다려 주세요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6502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가 잘 설치 되었는지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파일을 </a:t>
            </a:r>
            <a:r>
              <a:rPr lang="en-US" altLang="ko-KR" dirty="0"/>
              <a:t>CSS </a:t>
            </a:r>
            <a:r>
              <a:rPr lang="ko-KR" altLang="en-US" dirty="0"/>
              <a:t>파일로 변환하여 사용 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5CFB9-EF3E-576D-3E2E-430C6196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02" y="2166835"/>
            <a:ext cx="6570144" cy="12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15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Test</a:t>
            </a:r>
            <a:r>
              <a:rPr lang="ko-KR" altLang="en-US"/>
              <a:t> 폴더 생성</a:t>
            </a:r>
            <a:endParaRPr lang="en-US" altLang="ko-KR"/>
          </a:p>
          <a:p>
            <a:r>
              <a:rPr lang="en-US" altLang="ko-KR"/>
              <a:t>Test.scss </a:t>
            </a:r>
            <a:r>
              <a:rPr lang="ko-KR" altLang="en-US"/>
              <a:t>파일 생성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D9394-E310-6278-2A8B-44A32D054A7B}"/>
              </a:ext>
            </a:extLst>
          </p:cNvPr>
          <p:cNvSpPr txBox="1"/>
          <p:nvPr/>
        </p:nvSpPr>
        <p:spPr>
          <a:xfrm>
            <a:off x="4445000" y="23469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37899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npx</a:t>
            </a:r>
            <a:r>
              <a:rPr lang="en-US" altLang="ko-KR" dirty="0"/>
              <a:t> sass --watch </a:t>
            </a:r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</a:rPr>
              <a:t>scss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CSS</a:t>
            </a:r>
            <a:r>
              <a:rPr lang="ko-KR" altLang="en-US" dirty="0">
                <a:solidFill>
                  <a:srgbClr val="0070C0"/>
                </a:solidFill>
              </a:rPr>
              <a:t>파일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en-US" altLang="ko-KR" dirty="0" err="1">
                <a:solidFill>
                  <a:srgbClr val="0070C0"/>
                </a:solidFill>
              </a:rPr>
              <a:t>css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님</a:t>
            </a:r>
            <a:r>
              <a:rPr lang="en-US" altLang="ko-KR" dirty="0"/>
              <a:t>! Sass </a:t>
            </a:r>
            <a:r>
              <a:rPr lang="ko-KR" altLang="en-US" dirty="0"/>
              <a:t>를 사용해서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파일로 변경해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그리고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파일이 보고 있다가</a:t>
            </a:r>
            <a:r>
              <a:rPr lang="en-US" altLang="ko-KR" dirty="0"/>
              <a:t>(watch) </a:t>
            </a:r>
            <a:r>
              <a:rPr lang="ko-KR" altLang="en-US" dirty="0"/>
              <a:t>파일이 변경되면 </a:t>
            </a:r>
            <a:r>
              <a:rPr lang="en-US" altLang="ko-KR" dirty="0"/>
              <a:t>CSS</a:t>
            </a:r>
            <a:r>
              <a:rPr lang="ko-KR" altLang="en-US" dirty="0"/>
              <a:t>에 바로 적용해 주세요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C0C84-4B18-9F97-99FF-C56B7B1C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1" y="3753410"/>
            <a:ext cx="7009531" cy="1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includes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해당 배열에 지정한 요소가 있는지 확인하는 메소드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arr.include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3007663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3FE55-918B-9082-4741-A6590975F9AF}"/>
              </a:ext>
            </a:extLst>
          </p:cNvPr>
          <p:cNvSpPr txBox="1"/>
          <p:nvPr/>
        </p:nvSpPr>
        <p:spPr>
          <a:xfrm>
            <a:off x="6350000" y="933440"/>
            <a:ext cx="48768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/*#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sourceMappingURL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test.css.map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7A7DD-E6C7-70A6-B1BB-6D9BAF6F103D}"/>
              </a:ext>
            </a:extLst>
          </p:cNvPr>
          <p:cNvSpPr txBox="1"/>
          <p:nvPr/>
        </p:nvSpPr>
        <p:spPr>
          <a:xfrm>
            <a:off x="368300" y="933440"/>
            <a:ext cx="39751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2F59E79-53F1-9E1E-5C33-40B15EF0C95A}"/>
              </a:ext>
            </a:extLst>
          </p:cNvPr>
          <p:cNvSpPr/>
          <p:nvPr/>
        </p:nvSpPr>
        <p:spPr>
          <a:xfrm>
            <a:off x="5016500" y="2063750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807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로 변경 </a:t>
            </a:r>
            <a:r>
              <a:rPr lang="en-US" altLang="ko-KR" dirty="0"/>
              <a:t>&amp; </a:t>
            </a:r>
            <a:r>
              <a:rPr lang="ko-KR" altLang="en-US" dirty="0"/>
              <a:t>파일에 변화가 있으면 알아서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r>
              <a:rPr lang="ko-KR" altLang="en-US" dirty="0"/>
              <a:t>해당 정보는 </a:t>
            </a:r>
            <a:r>
              <a:rPr lang="en-US" altLang="ko-KR" dirty="0"/>
              <a:t>~~.map </a:t>
            </a:r>
            <a:r>
              <a:rPr lang="ko-KR" altLang="en-US" dirty="0"/>
              <a:t>파일에 보관이 되며 해당 파일을 기준으로 변경이 일어나므로 지우시면 안됩니다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A24F2-7A63-67AD-7848-2253E07E4705}"/>
              </a:ext>
            </a:extLst>
          </p:cNvPr>
          <p:cNvSpPr txBox="1"/>
          <p:nvPr/>
        </p:nvSpPr>
        <p:spPr>
          <a:xfrm>
            <a:off x="787400" y="3581400"/>
            <a:ext cx="77597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sourceRoot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"sources"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test.scss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"mappings"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"AAAA;EACE;EACA;;AAEA;AAAA;EAEE;;AAGF;EACE"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"test.css"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43023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VS Code </a:t>
            </a:r>
            <a:r>
              <a:rPr lang="ko-KR" altLang="en-US" dirty="0"/>
              <a:t>확장 프로그램 설치하기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7DA21-BEC0-325D-7E96-4E081CE4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35" y="2254613"/>
            <a:ext cx="934532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8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Test2</a:t>
            </a:r>
            <a:r>
              <a:rPr lang="ko-KR" altLang="en-US" dirty="0"/>
              <a:t> 폴더 생성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test2.scss </a:t>
            </a:r>
            <a:r>
              <a:rPr lang="ko-KR" altLang="en-US" dirty="0">
                <a:sym typeface="Wingdings" panose="05000000000000000000" pitchFamily="2" charset="2"/>
              </a:rPr>
              <a:t>파일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코드는 기존 것을 카피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04661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Watch Sass</a:t>
            </a:r>
            <a:r>
              <a:rPr lang="ko-KR" altLang="en-US" dirty="0"/>
              <a:t> 클릭하면 하면 알아서 변환이 일어 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Watching </a:t>
            </a:r>
            <a:r>
              <a:rPr lang="ko-KR" altLang="en-US" dirty="0"/>
              <a:t>상태면 변화가 저장되면 알아서 변환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7B9E3-1FD9-A060-C49C-7713BFA9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788718" y="1463806"/>
            <a:ext cx="6051178" cy="11938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471E67-9A53-25FE-94CF-963C6369E1F4}"/>
              </a:ext>
            </a:extLst>
          </p:cNvPr>
          <p:cNvSpPr/>
          <p:nvPr/>
        </p:nvSpPr>
        <p:spPr>
          <a:xfrm rot="13468325">
            <a:off x="4279900" y="210515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87F75-70C8-0F03-D363-05E9B602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26" y="1431968"/>
            <a:ext cx="2713180" cy="119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224FB1-6A58-E671-459B-E1798EC5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" y="5269537"/>
            <a:ext cx="2989988" cy="13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737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are the differences between npm and npx ? - GeeksforGeeks">
            <a:extLst>
              <a:ext uri="{FF2B5EF4-FFF2-40B4-BE49-F238E27FC236}">
                <a16:creationId xmlns:a16="http://schemas.microsoft.com/office/drawing/2014/main" id="{FB822FDF-7233-6165-3A7D-0A8F8E2CF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" y="1152524"/>
            <a:ext cx="11254281" cy="38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581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010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Import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2203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en-US" altLang="ko-KR" dirty="0"/>
              <a:t>_ </a:t>
            </a:r>
            <a:r>
              <a:rPr lang="ko-KR" altLang="en-US" dirty="0"/>
              <a:t>는 부분 파일이라는 의미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A595C-60B4-00F2-A978-8D933C8F6A13}"/>
              </a:ext>
            </a:extLst>
          </p:cNvPr>
          <p:cNvSpPr txBox="1"/>
          <p:nvPr/>
        </p:nvSpPr>
        <p:spPr>
          <a:xfrm>
            <a:off x="5435484" y="158234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//reset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2791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@import “path/filename”</a:t>
            </a:r>
          </a:p>
          <a:p>
            <a:pPr lvl="1"/>
            <a:r>
              <a:rPr lang="en-US" altLang="ko-KR" dirty="0"/>
              <a:t>@import “</a:t>
            </a:r>
            <a:r>
              <a:rPr lang="en-US" altLang="ko-KR" dirty="0" err="1"/>
              <a:t>scss</a:t>
            </a:r>
            <a:r>
              <a:rPr lang="en-US" altLang="ko-KR" dirty="0"/>
              <a:t>/</a:t>
            </a:r>
            <a:r>
              <a:rPr lang="en-US" altLang="ko-KR" dirty="0" err="1"/>
              <a:t>style.scss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 파일도 가능</a:t>
            </a:r>
            <a:endParaRPr lang="en-US" altLang="ko-KR" dirty="0"/>
          </a:p>
          <a:p>
            <a:r>
              <a:rPr lang="ko-KR" altLang="en-US" dirty="0"/>
              <a:t>방금 </a:t>
            </a:r>
            <a:r>
              <a:rPr lang="en-US" altLang="ko-KR" dirty="0"/>
              <a:t>reset </a:t>
            </a:r>
            <a:r>
              <a:rPr lang="ko-KR" altLang="en-US" dirty="0"/>
              <a:t>처럼 확장자 없이 파일 이름만 치면</a:t>
            </a:r>
            <a:endParaRPr lang="en-US" altLang="ko-KR" dirty="0"/>
          </a:p>
          <a:p>
            <a:pPr lvl="1"/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 _</a:t>
            </a:r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  <a:r>
              <a:rPr lang="ko-KR" altLang="en-US" dirty="0"/>
              <a:t>파일이 있으면 가져옴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같은 파일 이름이 </a:t>
            </a:r>
            <a:r>
              <a:rPr lang="en-US" altLang="ko-KR" dirty="0"/>
              <a:t>2</a:t>
            </a:r>
            <a:r>
              <a:rPr lang="ko-KR" altLang="en-US" dirty="0"/>
              <a:t>개 이상 존재하면 에러 발생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4806-463B-D49C-F935-69F1D577DD52}"/>
              </a:ext>
            </a:extLst>
          </p:cNvPr>
          <p:cNvSpPr txBox="1"/>
          <p:nvPr/>
        </p:nvSpPr>
        <p:spPr>
          <a:xfrm>
            <a:off x="8597900" y="1461706"/>
            <a:ext cx="26289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682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find / </a:t>
            </a:r>
            <a:r>
              <a:rPr lang="en-US" altLang="ko-KR" dirty="0" err="1">
                <a:solidFill>
                  <a:schemeClr val="accent2"/>
                </a:solidFill>
              </a:rPr>
              <a:t>findIndex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find : </a:t>
            </a:r>
            <a:r>
              <a:rPr lang="ko-KR" altLang="en-US" dirty="0"/>
              <a:t>배열에 특정 값이 있는지 찾고 반환</a:t>
            </a:r>
            <a:endParaRPr lang="en-US" altLang="ko-KR" dirty="0"/>
          </a:p>
          <a:p>
            <a:r>
              <a:rPr lang="en-US" altLang="ko-KR" dirty="0" err="1"/>
              <a:t>findIndex</a:t>
            </a:r>
            <a:r>
              <a:rPr lang="en-US" altLang="ko-KR" dirty="0"/>
              <a:t> : </a:t>
            </a:r>
            <a:r>
              <a:rPr lang="ko-KR" altLang="en-US" dirty="0"/>
              <a:t>배열에 특정 값이 있는지 찾고 위치를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7025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444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일반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980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Emmet</a:t>
            </a:r>
            <a:r>
              <a:rPr lang="en-US" altLang="ko-KR" dirty="0"/>
              <a:t> </a:t>
            </a:r>
            <a:r>
              <a:rPr lang="ko-KR" altLang="en-US" dirty="0"/>
              <a:t>으로 뼈대 갖추기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태그명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그냥 쓴다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클래스명 </a:t>
            </a:r>
            <a:r>
              <a:rPr lang="en-US" altLang="ko-KR" dirty="0">
                <a:sym typeface="Wingdings" panose="05000000000000000000" pitchFamily="2" charset="2"/>
              </a:rPr>
              <a:t> . </a:t>
            </a:r>
            <a:r>
              <a:rPr lang="ko-KR" altLang="en-US" dirty="0">
                <a:sym typeface="Wingdings" panose="05000000000000000000" pitchFamily="2" charset="2"/>
              </a:rPr>
              <a:t>찍고 쓴다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자식 요소 </a:t>
            </a:r>
            <a:r>
              <a:rPr lang="en-US" altLang="ko-KR" dirty="0">
                <a:sym typeface="Wingdings" panose="05000000000000000000" pitchFamily="2" charset="2"/>
              </a:rPr>
              <a:t> &gt;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형제 </a:t>
            </a:r>
            <a:r>
              <a:rPr lang="en-US" altLang="ko-KR" dirty="0">
                <a:sym typeface="Wingdings" panose="05000000000000000000" pitchFamily="2" charset="2"/>
              </a:rPr>
              <a:t> +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상위 요소 </a:t>
            </a:r>
            <a:r>
              <a:rPr lang="en-US" altLang="ko-KR" dirty="0">
                <a:sym typeface="Wingdings" panose="05000000000000000000" pitchFamily="2" charset="2"/>
              </a:rPr>
              <a:t> ^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컨텐츠 </a:t>
            </a:r>
            <a:r>
              <a:rPr lang="en-US" altLang="ko-KR" dirty="0">
                <a:sym typeface="Wingdings" panose="05000000000000000000" pitchFamily="2" charset="2"/>
              </a:rPr>
              <a:t> {}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 []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Lorem  lorem</a:t>
            </a:r>
            <a:r>
              <a:rPr lang="ko-KR" altLang="en-US" dirty="0">
                <a:sym typeface="Wingdings" panose="05000000000000000000" pitchFamily="2" charset="2"/>
              </a:rPr>
              <a:t>숫자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숫자는 단어 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단 컨텐츠로 쓰면 안되고 자식으로 써야함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51353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Emmet</a:t>
            </a:r>
            <a:r>
              <a:rPr lang="en-US" altLang="ko-KR" dirty="0"/>
              <a:t> </a:t>
            </a:r>
            <a:r>
              <a:rPr lang="ko-KR" altLang="en-US" dirty="0"/>
              <a:t>으로 뼈대 갖추기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C91F-6EC2-703C-5CF9-43CA20ACA828}"/>
              </a:ext>
            </a:extLst>
          </p:cNvPr>
          <p:cNvSpPr txBox="1"/>
          <p:nvPr/>
        </p:nvSpPr>
        <p:spPr>
          <a:xfrm>
            <a:off x="681604" y="1413355"/>
            <a:ext cx="897674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section.wrap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*4&gt;h2{SCSS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}+p&gt;lorem15^a[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="#"]{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more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2AB72-C8D7-8760-8646-20BBBD230D7C}"/>
              </a:ext>
            </a:extLst>
          </p:cNvPr>
          <p:cNvSpPr txBox="1"/>
          <p:nvPr/>
        </p:nvSpPr>
        <p:spPr>
          <a:xfrm>
            <a:off x="681604" y="1964353"/>
            <a:ext cx="11027241" cy="48936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"wrap"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 sit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necessitatibus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odio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aliquam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deleniti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accusamus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Culpa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similique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aperiam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perspiciatis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provident nemo ipsum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totam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hic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praesentium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quos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sapiente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exercitationem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Quos rerum delectus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odio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voluptatibus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consequatur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dolor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laboriosam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autem minus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dolorem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Excepturi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cumque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voluptatibus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laborum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veritatis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Nisi vel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officiis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deserunt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facere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veritatis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095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6EA79-4A65-0F53-C89F-BABA7C5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4" y="387012"/>
            <a:ext cx="9259592" cy="48393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90592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원래의 방법</a:t>
            </a:r>
            <a:r>
              <a:rPr lang="ko-KR" altLang="en-US" dirty="0"/>
              <a:t>으로 </a:t>
            </a:r>
            <a:r>
              <a:rPr lang="en-US" altLang="ko-KR" dirty="0"/>
              <a:t>CSS </a:t>
            </a:r>
            <a:r>
              <a:rPr lang="ko-KR" altLang="en-US" dirty="0"/>
              <a:t>만들어 보기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하나하나 해봅시다</a:t>
            </a:r>
            <a:endParaRPr lang="en-US" altLang="ko-KR" dirty="0"/>
          </a:p>
          <a:p>
            <a:r>
              <a:rPr lang="en-US" altLang="ko-KR" dirty="0"/>
              <a:t>body</a:t>
            </a:r>
          </a:p>
          <a:p>
            <a:r>
              <a:rPr lang="en-US" altLang="ko-KR" dirty="0"/>
              <a:t>Wrap</a:t>
            </a:r>
          </a:p>
          <a:p>
            <a:r>
              <a:rPr lang="en-US" altLang="ko-KR" dirty="0"/>
              <a:t>Item</a:t>
            </a:r>
          </a:p>
          <a:p>
            <a:r>
              <a:rPr lang="en-US" altLang="ko-KR" dirty="0"/>
              <a:t>Item h2</a:t>
            </a:r>
          </a:p>
          <a:p>
            <a:r>
              <a:rPr lang="en-US" altLang="ko-KR" dirty="0"/>
              <a:t>Item p</a:t>
            </a:r>
          </a:p>
          <a:p>
            <a:r>
              <a:rPr lang="en-US" altLang="ko-KR" dirty="0"/>
              <a:t>Item a</a:t>
            </a:r>
          </a:p>
        </p:txBody>
      </p:sp>
    </p:spTree>
    <p:extLst>
      <p:ext uri="{BB962C8B-B14F-4D97-AF65-F5344CB8AC3E}">
        <p14:creationId xmlns:p14="http://schemas.microsoft.com/office/powerpoint/2010/main" val="25450897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E39A0C-ED9E-1530-C95D-1F625452E80A}"/>
              </a:ext>
            </a:extLst>
          </p:cNvPr>
          <p:cNvSpPr txBox="1"/>
          <p:nvPr/>
        </p:nvSpPr>
        <p:spPr>
          <a:xfrm>
            <a:off x="704850" y="582067"/>
            <a:ext cx="3409950" cy="56938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A6897-B422-FE9A-EED2-A02D22F45B8D}"/>
              </a:ext>
            </a:extLst>
          </p:cNvPr>
          <p:cNvSpPr txBox="1"/>
          <p:nvPr/>
        </p:nvSpPr>
        <p:spPr>
          <a:xfrm>
            <a:off x="4591050" y="43458"/>
            <a:ext cx="5038725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73901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D8E748-A3C7-0B3C-2701-BBEEEC8E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24"/>
            <a:ext cx="12192000" cy="36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211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Nesting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027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Nesting</a:t>
            </a:r>
            <a:r>
              <a:rPr lang="en-US" altLang="ko-KR" dirty="0"/>
              <a:t> </a:t>
            </a:r>
            <a:r>
              <a:rPr lang="ko-KR" altLang="en-US" dirty="0"/>
              <a:t>을 사용해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ko-KR" altLang="en-US" dirty="0"/>
              <a:t> 를 사용해서 </a:t>
            </a:r>
            <a:r>
              <a:rPr lang="ko-KR" altLang="en-US" dirty="0" err="1"/>
              <a:t>요소간의</a:t>
            </a:r>
            <a:r>
              <a:rPr lang="ko-KR" altLang="en-US" dirty="0"/>
              <a:t> 상하 관계를 편하게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자식요소를 </a:t>
            </a:r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en-US" altLang="ko-KR" dirty="0"/>
              <a:t> </a:t>
            </a:r>
            <a:r>
              <a:rPr lang="ko-KR" altLang="en-US" dirty="0"/>
              <a:t>안에</a:t>
            </a:r>
            <a:r>
              <a:rPr lang="en-US" altLang="ko-KR" dirty="0"/>
              <a:t> </a:t>
            </a:r>
            <a:r>
              <a:rPr lang="ko-KR" altLang="en-US" dirty="0"/>
              <a:t>넣어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백문불여일견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5231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89317-D231-DAA4-A791-4D993484F9A6}"/>
              </a:ext>
            </a:extLst>
          </p:cNvPr>
          <p:cNvSpPr txBox="1"/>
          <p:nvPr/>
        </p:nvSpPr>
        <p:spPr>
          <a:xfrm>
            <a:off x="162837" y="43458"/>
            <a:ext cx="5038725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455A6-08C8-68D1-464E-DE8CB2934CFD}"/>
              </a:ext>
            </a:extLst>
          </p:cNvPr>
          <p:cNvSpPr txBox="1"/>
          <p:nvPr/>
        </p:nvSpPr>
        <p:spPr>
          <a:xfrm>
            <a:off x="6990440" y="58846"/>
            <a:ext cx="5038725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   }}}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8224835-BE18-0109-64D2-733F5BAB0E56}"/>
              </a:ext>
            </a:extLst>
          </p:cNvPr>
          <p:cNvSpPr/>
          <p:nvPr/>
        </p:nvSpPr>
        <p:spPr>
          <a:xfrm>
            <a:off x="5619751" y="286653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2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126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 그런데 </a:t>
            </a:r>
            <a:r>
              <a:rPr lang="en-US" altLang="ko-KR" dirty="0">
                <a:solidFill>
                  <a:schemeClr val="accent2"/>
                </a:solidFill>
              </a:rPr>
              <a:t>Hover</a:t>
            </a:r>
            <a:r>
              <a:rPr lang="ko-KR" altLang="en-US" dirty="0"/>
              <a:t>는 어떻게 걸죠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자기 자신 선택자인 </a:t>
            </a:r>
            <a:r>
              <a:rPr lang="en-US" altLang="ko-KR" dirty="0">
                <a:solidFill>
                  <a:srgbClr val="0070C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/>
              <a:t>를 사용하면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en-US" altLang="ko-KR" dirty="0"/>
              <a:t> </a:t>
            </a:r>
            <a:r>
              <a:rPr lang="ko-KR" altLang="en-US" dirty="0"/>
              <a:t>내부에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&amp;</a:t>
            </a:r>
            <a:r>
              <a:rPr lang="ko-KR" altLang="en-US" dirty="0"/>
              <a:t>를 쓰고 </a:t>
            </a:r>
            <a:r>
              <a:rPr lang="en-US" altLang="ko-KR" dirty="0">
                <a:solidFill>
                  <a:srgbClr val="0070C0"/>
                </a:solidFill>
              </a:rPr>
              <a:t>&amp;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2"/>
                </a:solidFill>
              </a:rPr>
              <a:t>hover</a:t>
            </a:r>
            <a:r>
              <a:rPr lang="en-US" altLang="ko-KR" dirty="0"/>
              <a:t> </a:t>
            </a:r>
            <a:r>
              <a:rPr lang="ko-KR" altLang="en-US" dirty="0"/>
              <a:t>를 걸어주면 됩니다</a:t>
            </a:r>
            <a:r>
              <a:rPr lang="en-US" altLang="ko-KR" dirty="0"/>
              <a:t>!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070C8-67B3-643F-6EA0-D1A5959FFFEE}"/>
              </a:ext>
            </a:extLst>
          </p:cNvPr>
          <p:cNvSpPr txBox="1"/>
          <p:nvPr/>
        </p:nvSpPr>
        <p:spPr>
          <a:xfrm>
            <a:off x="866775" y="306508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00C10-0797-8D9F-71D7-BDF89AB9F209}"/>
              </a:ext>
            </a:extLst>
          </p:cNvPr>
          <p:cNvSpPr txBox="1"/>
          <p:nvPr/>
        </p:nvSpPr>
        <p:spPr>
          <a:xfrm>
            <a:off x="866775" y="43770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438395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5947-5E15-BC40-097F-45C9F635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9D208-BD6B-1BD6-37DB-63A35C0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치환 특성을 활용해서</a:t>
            </a:r>
            <a:endParaRPr lang="en-US" altLang="ko-KR" dirty="0"/>
          </a:p>
          <a:p>
            <a:r>
              <a:rPr lang="ko-KR" altLang="en-US" dirty="0"/>
              <a:t>공통 특성을 가진 </a:t>
            </a:r>
            <a:r>
              <a:rPr lang="en-US" altLang="ko-KR" dirty="0"/>
              <a:t>modifier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생산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0AFD0-B1D4-4499-BD1A-541827F2CBB1}"/>
              </a:ext>
            </a:extLst>
          </p:cNvPr>
          <p:cNvSpPr txBox="1"/>
          <p:nvPr/>
        </p:nvSpPr>
        <p:spPr>
          <a:xfrm>
            <a:off x="5675790" y="1328389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--small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--large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4145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!($)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4212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신 no Twitter: &quot;이렇게 적절한 마감짤 본 적 없음&quot; / Twitter">
            <a:extLst>
              <a:ext uri="{FF2B5EF4-FFF2-40B4-BE49-F238E27FC236}">
                <a16:creationId xmlns:a16="http://schemas.microsoft.com/office/drawing/2014/main" id="{AB7D018D-9FBE-230D-A70B-D6F20657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90488"/>
            <a:ext cx="859155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002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재용 삼성전자 부회장, 日 최대 경제단체 '게이단렌' 회장과 회동 - 전자부품 전문 미디어 디일렉">
            <a:extLst>
              <a:ext uri="{FF2B5EF4-FFF2-40B4-BE49-F238E27FC236}">
                <a16:creationId xmlns:a16="http://schemas.microsoft.com/office/drawing/2014/main" id="{8F693FCA-8F57-A1DF-7636-D6EB9630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744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느낌적인 느낌으로 &quot;은(는) 무슨 뜻인가요? 한국어 질문 | HiNative">
            <a:extLst>
              <a:ext uri="{FF2B5EF4-FFF2-40B4-BE49-F238E27FC236}">
                <a16:creationId xmlns:a16="http://schemas.microsoft.com/office/drawing/2014/main" id="{D1417D91-059C-22E8-C7BC-E2EB033A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021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4D3C9-25C6-BBD5-1AC4-F2F88B88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16" y="0"/>
            <a:ext cx="390546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51043-58CE-2E06-AF24-4833C53D3E0F}"/>
              </a:ext>
            </a:extLst>
          </p:cNvPr>
          <p:cNvSpPr txBox="1"/>
          <p:nvPr/>
        </p:nvSpPr>
        <p:spPr>
          <a:xfrm>
            <a:off x="6595492" y="4610100"/>
            <a:ext cx="3039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색상이 </a:t>
            </a:r>
            <a:r>
              <a:rPr lang="en-US" altLang="ko-KR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</a:t>
            </a:r>
            <a:r>
              <a:rPr lang="ko-KR" altLang="en-US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</a:t>
            </a:r>
            <a:r>
              <a:rPr lang="en-US" altLang="ko-KR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!!</a:t>
            </a:r>
            <a:endParaRPr lang="ko-KR" altLang="en-US" sz="4000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098" name="Picture 2" descr="장수돌침대 '별이 5개' 광고문구 시비…법정으로">
            <a:extLst>
              <a:ext uri="{FF2B5EF4-FFF2-40B4-BE49-F238E27FC236}">
                <a16:creationId xmlns:a16="http://schemas.microsoft.com/office/drawing/2014/main" id="{E59898FB-CCAA-687A-13E1-9551C3FA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1319213"/>
            <a:ext cx="42862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581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색상을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에 지정하고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 </a:t>
            </a:r>
            <a:r>
              <a:rPr lang="ko-KR" altLang="en-US" dirty="0"/>
              <a:t>를 사용해서 변수를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최 상단에 표기를 합니다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BEM</a:t>
            </a:r>
            <a:r>
              <a:rPr lang="ko-KR" altLang="en-US" dirty="0"/>
              <a:t> 과 같이 쓰면 편하겠죠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1F2DE-0564-0790-1F3E-E28C77302089}"/>
              </a:ext>
            </a:extLst>
          </p:cNvPr>
          <p:cNvSpPr txBox="1"/>
          <p:nvPr/>
        </p:nvSpPr>
        <p:spPr>
          <a:xfrm>
            <a:off x="790575" y="380737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44FE-A67F-2543-6951-4678AFDE8C13}"/>
              </a:ext>
            </a:extLst>
          </p:cNvPr>
          <p:cNvSpPr txBox="1"/>
          <p:nvPr/>
        </p:nvSpPr>
        <p:spPr>
          <a:xfrm>
            <a:off x="5070398" y="380737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5237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물론 </a:t>
            </a:r>
            <a:r>
              <a:rPr lang="ko-KR" altLang="en-US" dirty="0">
                <a:solidFill>
                  <a:schemeClr val="accent2"/>
                </a:solidFill>
              </a:rPr>
              <a:t>모든 속성 값</a:t>
            </a:r>
            <a:r>
              <a:rPr lang="ko-KR" altLang="en-US" dirty="0"/>
              <a:t>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로 사용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중요 속성을 변수로 지정하여 사용 가능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20CCD-B882-A3E4-F13D-5FD25A47E0ED}"/>
              </a:ext>
            </a:extLst>
          </p:cNvPr>
          <p:cNvSpPr txBox="1"/>
          <p:nvPr/>
        </p:nvSpPr>
        <p:spPr>
          <a:xfrm>
            <a:off x="819150" y="21819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90034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79CBFB-A030-1520-E804-B0FAA38EA1DD}"/>
              </a:ext>
            </a:extLst>
          </p:cNvPr>
          <p:cNvSpPr txBox="1"/>
          <p:nvPr/>
        </p:nvSpPr>
        <p:spPr>
          <a:xfrm>
            <a:off x="393700" y="335845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78532-5097-04D8-D245-E684A06766A1}"/>
              </a:ext>
            </a:extLst>
          </p:cNvPr>
          <p:cNvSpPr txBox="1"/>
          <p:nvPr/>
        </p:nvSpPr>
        <p:spPr>
          <a:xfrm>
            <a:off x="5016500" y="335845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4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Object.</a:t>
            </a:r>
            <a:r>
              <a:rPr lang="en-US" altLang="ko-KR" dirty="0" err="1">
                <a:solidFill>
                  <a:schemeClr val="accent2"/>
                </a:solidFill>
              </a:rPr>
              <a:t>assign</a:t>
            </a:r>
            <a:r>
              <a:rPr lang="en-US" altLang="ko-KR" dirty="0">
                <a:solidFill>
                  <a:schemeClr val="accent2"/>
                </a:solidFill>
              </a:rPr>
              <a:t>()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병합에 사용되는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선언된 객체에 사용하지 않고 가상의 </a:t>
            </a:r>
            <a:r>
              <a:rPr lang="en-US" altLang="ko-KR" dirty="0"/>
              <a:t>Object </a:t>
            </a:r>
            <a:r>
              <a:rPr lang="ko-KR" altLang="en-US" dirty="0"/>
              <a:t>라는 것을 불러와서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정적 메소드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635FA-B2EC-55DE-E859-BF716DC9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2" y="2218131"/>
            <a:ext cx="3350971" cy="95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689994" y="2218131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0743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095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신 no Twitter: &quot;이렇게 적절한 마감짤 본 적 없음&quot; / Twitter">
            <a:extLst>
              <a:ext uri="{FF2B5EF4-FFF2-40B4-BE49-F238E27FC236}">
                <a16:creationId xmlns:a16="http://schemas.microsoft.com/office/drawing/2014/main" id="{AB7D018D-9FBE-230D-A70B-D6F20657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90488"/>
            <a:ext cx="859155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939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재용 삼성전자 부회장, 日 최대 경제단체 '게이단렌' 회장과 회동 - 전자부품 전문 미디어 디일렉">
            <a:extLst>
              <a:ext uri="{FF2B5EF4-FFF2-40B4-BE49-F238E27FC236}">
                <a16:creationId xmlns:a16="http://schemas.microsoft.com/office/drawing/2014/main" id="{8F693FCA-8F57-A1DF-7636-D6EB9630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564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스타일 짤과 움짤 모음 - 짤봇">
            <a:extLst>
              <a:ext uri="{FF2B5EF4-FFF2-40B4-BE49-F238E27FC236}">
                <a16:creationId xmlns:a16="http://schemas.microsoft.com/office/drawing/2014/main" id="{FC07D49A-E826-F41B-C89C-90284400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476375"/>
            <a:ext cx="61436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589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에비츄 좌절짤 | 러비">
            <a:extLst>
              <a:ext uri="{FF2B5EF4-FFF2-40B4-BE49-F238E27FC236}">
                <a16:creationId xmlns:a16="http://schemas.microsoft.com/office/drawing/2014/main" id="{563F040F-93CE-B9C9-1FD7-7E427D17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943100"/>
            <a:ext cx="39719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9786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오버워치 메르시 스페이스 천사강림">
            <a:extLst>
              <a:ext uri="{FF2B5EF4-FFF2-40B4-BE49-F238E27FC236}">
                <a16:creationId xmlns:a16="http://schemas.microsoft.com/office/drawing/2014/main" id="{4F41ACF4-A9B5-2952-0FE2-29F72BD7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35" y="2506663"/>
            <a:ext cx="9692330" cy="35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847D8-92A1-7ED0-D388-63B0C4E95B4D}"/>
              </a:ext>
            </a:extLst>
          </p:cNvPr>
          <p:cNvSpPr txBox="1"/>
          <p:nvPr/>
        </p:nvSpPr>
        <p:spPr>
          <a:xfrm>
            <a:off x="0" y="252115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9886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</a:t>
            </a:r>
            <a:r>
              <a:rPr lang="ko-KR" altLang="en-US" dirty="0">
                <a:solidFill>
                  <a:schemeClr val="accent2"/>
                </a:solidFill>
              </a:rPr>
              <a:t>속성 값들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저장하여 사용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일단 작업한 버튼 스타일을 봅시다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D506A-9296-544D-D90B-BBCFB03D31CE}"/>
              </a:ext>
            </a:extLst>
          </p:cNvPr>
          <p:cNvSpPr txBox="1"/>
          <p:nvPr/>
        </p:nvSpPr>
        <p:spPr>
          <a:xfrm>
            <a:off x="796738" y="224034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02302036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</a:t>
            </a:r>
            <a:r>
              <a:rPr lang="ko-KR" altLang="en-US" dirty="0">
                <a:solidFill>
                  <a:schemeClr val="accent2"/>
                </a:solidFill>
              </a:rPr>
              <a:t>속성 값들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저장하여 사용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mixin.scss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@mixin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이름</a:t>
            </a:r>
            <a:r>
              <a:rPr lang="ko-KR" altLang="en-US" dirty="0"/>
              <a:t> </a:t>
            </a:r>
            <a:r>
              <a:rPr lang="en-US" altLang="ko-KR" dirty="0"/>
              <a:t>() </a:t>
            </a:r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en-US" altLang="ko-KR" dirty="0"/>
              <a:t> </a:t>
            </a:r>
            <a:r>
              <a:rPr lang="ko-KR" altLang="en-US" dirty="0"/>
              <a:t>으로 선언하여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37F09-467C-9A5B-8C8D-B16329EB1C70}"/>
              </a:ext>
            </a:extLst>
          </p:cNvPr>
          <p:cNvSpPr txBox="1"/>
          <p:nvPr/>
        </p:nvSpPr>
        <p:spPr>
          <a:xfrm>
            <a:off x="866775" y="294519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4079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</a:t>
            </a:r>
            <a:r>
              <a:rPr lang="ko-KR" altLang="en-US" dirty="0">
                <a:solidFill>
                  <a:schemeClr val="accent2"/>
                </a:solidFill>
              </a:rPr>
              <a:t>속성 값들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저장하여 사용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본래 </a:t>
            </a:r>
            <a:r>
              <a:rPr lang="en-US" altLang="ko-KR" dirty="0"/>
              <a:t>SCSS </a:t>
            </a:r>
            <a:r>
              <a:rPr lang="ko-KR" altLang="en-US" dirty="0"/>
              <a:t>파일에서 </a:t>
            </a:r>
            <a:r>
              <a:rPr lang="en-US" altLang="ko-KR" dirty="0" err="1"/>
              <a:t>mixin</a:t>
            </a:r>
            <a:r>
              <a:rPr lang="ko-KR" altLang="en-US" dirty="0"/>
              <a:t>을 </a:t>
            </a:r>
            <a:r>
              <a:rPr lang="en-US" altLang="ko-KR" dirty="0"/>
              <a:t>import!</a:t>
            </a:r>
          </a:p>
          <a:p>
            <a:r>
              <a:rPr lang="ko-KR" altLang="en-US" dirty="0"/>
              <a:t>원하는 </a:t>
            </a:r>
            <a:r>
              <a:rPr lang="ko-KR" altLang="en-US" dirty="0" err="1"/>
              <a:t>속성에가서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@include </a:t>
            </a:r>
            <a:r>
              <a:rPr lang="ko-KR" altLang="en-US" dirty="0">
                <a:solidFill>
                  <a:schemeClr val="accent1"/>
                </a:solidFill>
              </a:rPr>
              <a:t>이름</a:t>
            </a:r>
            <a:r>
              <a:rPr lang="en-US" altLang="ko-KR" dirty="0">
                <a:solidFill>
                  <a:schemeClr val="accent1"/>
                </a:solidFill>
              </a:rPr>
              <a:t>();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으로 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5E39F-D2C5-3F35-4E6C-65F206A3C284}"/>
              </a:ext>
            </a:extLst>
          </p:cNvPr>
          <p:cNvSpPr txBox="1"/>
          <p:nvPr/>
        </p:nvSpPr>
        <p:spPr>
          <a:xfrm>
            <a:off x="819150" y="3059668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mixin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52780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그런데 그냥 </a:t>
            </a:r>
            <a:r>
              <a:rPr lang="ko-KR" altLang="en-US" dirty="0" err="1"/>
              <a:t>쓰는거나</a:t>
            </a:r>
            <a:r>
              <a:rPr lang="ko-KR" altLang="en-US" dirty="0"/>
              <a:t> 차이가 없지 않나요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그래서 </a:t>
            </a:r>
            <a:r>
              <a:rPr lang="en-US" altLang="ko-KR" dirty="0" err="1"/>
              <a:t>mixin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JS</a:t>
            </a:r>
            <a:r>
              <a:rPr lang="ko-KR" altLang="en-US" dirty="0"/>
              <a:t>의 함수처럼 </a:t>
            </a:r>
            <a:r>
              <a:rPr lang="ko-KR" altLang="en-US" dirty="0">
                <a:solidFill>
                  <a:schemeClr val="accent1"/>
                </a:solidFill>
              </a:rPr>
              <a:t>매개변수</a:t>
            </a:r>
            <a:r>
              <a:rPr lang="ko-KR" altLang="en-US" dirty="0"/>
              <a:t>를 제공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BA898-8B71-15AB-8C9E-31913C956796}"/>
              </a:ext>
            </a:extLst>
          </p:cNvPr>
          <p:cNvSpPr txBox="1"/>
          <p:nvPr/>
        </p:nvSpPr>
        <p:spPr>
          <a:xfrm>
            <a:off x="790575" y="2149018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1D0E8-45B1-217E-4808-B8620A1F3FA5}"/>
              </a:ext>
            </a:extLst>
          </p:cNvPr>
          <p:cNvSpPr txBox="1"/>
          <p:nvPr/>
        </p:nvSpPr>
        <p:spPr>
          <a:xfrm>
            <a:off x="790574" y="5473004"/>
            <a:ext cx="747712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046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61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구조 분해 할당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비구조화 할당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990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설정도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실수로 에러가 발생하는 것을 막기 위해 기본값 설정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511BE-F69C-4288-7B53-885730C0AF34}"/>
              </a:ext>
            </a:extLst>
          </p:cNvPr>
          <p:cNvSpPr txBox="1"/>
          <p:nvPr/>
        </p:nvSpPr>
        <p:spPr>
          <a:xfrm>
            <a:off x="857250" y="2149018"/>
            <a:ext cx="873125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87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73C2B-01EE-7178-6B2D-494ECF70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기능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DEF27-E28E-2E39-0F6F-3AA95BCB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SCSS </a:t>
            </a:r>
            <a:r>
              <a:rPr lang="ko-KR" altLang="en-US" dirty="0"/>
              <a:t>는 친절해서 사실 구문이 틀리면 어디서 틀렸는지 알려줍니다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B909A8-8CBE-3B95-4550-022873E7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8" y="2157289"/>
            <a:ext cx="104218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98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협업</a:t>
            </a:r>
            <a:r>
              <a:rPr lang="ko-KR" altLang="en-US" dirty="0"/>
              <a:t>시에는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Mixin</a:t>
            </a:r>
            <a:r>
              <a:rPr lang="en-US" altLang="ko-KR" dirty="0"/>
              <a:t> </a:t>
            </a:r>
            <a:r>
              <a:rPr lang="ko-KR" altLang="en-US" dirty="0"/>
              <a:t>요소가 호출 되었을 때 제 </a:t>
            </a:r>
            <a:r>
              <a:rPr lang="en-US" altLang="ko-KR" dirty="0"/>
              <a:t>3</a:t>
            </a:r>
            <a:r>
              <a:rPr lang="ko-KR" altLang="en-US" dirty="0"/>
              <a:t>자가 매개 변수의 의미를 찾아보기 어렵기 때문에 해당 매개변수 이름을 명시하여 알려 주기도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보통 자신도 헷갈리기 때문에 쓰는게 좋습니다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A24FC-2566-9B46-A56C-93A13767B269}"/>
              </a:ext>
            </a:extLst>
          </p:cNvPr>
          <p:cNvSpPr txBox="1"/>
          <p:nvPr/>
        </p:nvSpPr>
        <p:spPr>
          <a:xfrm>
            <a:off x="838200" y="2851488"/>
            <a:ext cx="105537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98254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@for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00530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>
                <a:solidFill>
                  <a:schemeClr val="accent2"/>
                </a:solidFill>
              </a:rPr>
              <a:t>Item</a:t>
            </a:r>
            <a:r>
              <a:rPr lang="ko-KR" altLang="en-US" dirty="0">
                <a:solidFill>
                  <a:schemeClr val="accent2"/>
                </a:solidFill>
              </a:rPr>
              <a:t>에 효과</a:t>
            </a:r>
            <a:r>
              <a:rPr lang="ko-KR" altLang="en-US" dirty="0"/>
              <a:t>를 주겠습니다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Wrap </a:t>
            </a:r>
            <a:r>
              <a:rPr lang="ko-KR" altLang="en-US" dirty="0"/>
              <a:t>에 </a:t>
            </a:r>
            <a:r>
              <a:rPr lang="en-US" altLang="ko-KR" dirty="0"/>
              <a:t>hover </a:t>
            </a:r>
            <a:r>
              <a:rPr lang="ko-KR" altLang="en-US" dirty="0"/>
              <a:t>하면 버튼이 회전하면서 올라오는 효과를 줄게요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Item</a:t>
            </a:r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translateY</a:t>
            </a:r>
            <a:r>
              <a:rPr lang="en-US" altLang="ko-KR" dirty="0"/>
              <a:t>( 100px) </a:t>
            </a:r>
            <a:r>
              <a:rPr lang="en-US" altLang="ko-KR" dirty="0" err="1"/>
              <a:t>rotateY</a:t>
            </a:r>
            <a:r>
              <a:rPr lang="en-US" altLang="ko-KR" dirty="0"/>
              <a:t>(180deg);</a:t>
            </a:r>
          </a:p>
          <a:p>
            <a:pPr lvl="1"/>
            <a:r>
              <a:rPr lang="en-US" altLang="ko-KR" dirty="0"/>
              <a:t>Opacity: 0;</a:t>
            </a:r>
          </a:p>
          <a:p>
            <a:pPr lvl="1"/>
            <a:r>
              <a:rPr lang="en-US" altLang="ko-KR" dirty="0"/>
              <a:t>Transition: 0.6s;</a:t>
            </a:r>
          </a:p>
          <a:p>
            <a:r>
              <a:rPr lang="en-US" altLang="ko-KR" dirty="0"/>
              <a:t>Wrap</a:t>
            </a:r>
          </a:p>
          <a:p>
            <a:pPr lvl="1"/>
            <a:r>
              <a:rPr lang="en-US" altLang="ko-KR" dirty="0"/>
              <a:t>Perspective: 600px;</a:t>
            </a:r>
          </a:p>
        </p:txBody>
      </p:sp>
    </p:spTree>
    <p:extLst>
      <p:ext uri="{BB962C8B-B14F-4D97-AF65-F5344CB8AC3E}">
        <p14:creationId xmlns:p14="http://schemas.microsoft.com/office/powerpoint/2010/main" val="19483190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>
                <a:solidFill>
                  <a:schemeClr val="accent2"/>
                </a:solidFill>
              </a:rPr>
              <a:t>Item</a:t>
            </a:r>
            <a:r>
              <a:rPr lang="ko-KR" altLang="en-US" dirty="0">
                <a:solidFill>
                  <a:schemeClr val="accent2"/>
                </a:solidFill>
              </a:rPr>
              <a:t>에 효과</a:t>
            </a:r>
            <a:r>
              <a:rPr lang="ko-KR" altLang="en-US" dirty="0"/>
              <a:t>를 주겠습니다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&amp;:hover</a:t>
            </a:r>
          </a:p>
          <a:p>
            <a:pPr lvl="1"/>
            <a:r>
              <a:rPr lang="en-US" altLang="ko-KR" dirty="0"/>
              <a:t>Item</a:t>
            </a:r>
          </a:p>
          <a:p>
            <a:pPr lvl="2"/>
            <a:r>
              <a:rPr lang="en-US" altLang="ko-KR" dirty="0"/>
              <a:t>Transform: </a:t>
            </a:r>
            <a:r>
              <a:rPr lang="en-US" altLang="ko-KR" dirty="0" err="1"/>
              <a:t>translateY</a:t>
            </a:r>
            <a:r>
              <a:rPr lang="en-US" altLang="ko-KR" dirty="0"/>
              <a:t>(0px) </a:t>
            </a:r>
            <a:r>
              <a:rPr lang="en-US" altLang="ko-KR" dirty="0" err="1"/>
              <a:t>rotateY</a:t>
            </a:r>
            <a:r>
              <a:rPr lang="en-US" altLang="ko-KR" dirty="0"/>
              <a:t>(0deg);</a:t>
            </a:r>
          </a:p>
          <a:p>
            <a:pPr lvl="2"/>
            <a:r>
              <a:rPr lang="en-US" altLang="ko-KR" dirty="0"/>
              <a:t>Opacity: 1;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6708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36639-48A0-695D-6DFA-C627CFE03733}"/>
              </a:ext>
            </a:extLst>
          </p:cNvPr>
          <p:cNvSpPr txBox="1"/>
          <p:nvPr/>
        </p:nvSpPr>
        <p:spPr>
          <a:xfrm>
            <a:off x="249237" y="197346"/>
            <a:ext cx="78200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-shadow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5112378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순차적으로 올라오도록 하고 싶어요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실질적으로 돌아가는 </a:t>
            </a:r>
            <a:r>
              <a:rPr lang="en-US" altLang="ko-KR" dirty="0"/>
              <a:t>Item</a:t>
            </a:r>
            <a:r>
              <a:rPr lang="ko-KR" altLang="en-US" dirty="0"/>
              <a:t> 요소에 </a:t>
            </a:r>
            <a:r>
              <a:rPr lang="en-US" altLang="ko-KR" dirty="0" err="1"/>
              <a:t>transiton</a:t>
            </a:r>
            <a:r>
              <a:rPr lang="en-US" altLang="ko-KR" dirty="0"/>
              <a:t>-delay </a:t>
            </a:r>
            <a:r>
              <a:rPr lang="ko-KR" altLang="en-US" dirty="0"/>
              <a:t>를 줍시다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5F339-90F3-527F-4979-E3B5E842A85C}"/>
              </a:ext>
            </a:extLst>
          </p:cNvPr>
          <p:cNvSpPr txBox="1"/>
          <p:nvPr/>
        </p:nvSpPr>
        <p:spPr>
          <a:xfrm>
            <a:off x="825500" y="2234149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3424544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재용 삼성전자 부회장, 日 최대 경제단체 '게이단렌' 회장과 회동 - 전자부품 전문 미디어 디일렉">
            <a:extLst>
              <a:ext uri="{FF2B5EF4-FFF2-40B4-BE49-F238E27FC236}">
                <a16:creationId xmlns:a16="http://schemas.microsoft.com/office/drawing/2014/main" id="{8F693FCA-8F57-A1DF-7636-D6EB9630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974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을 통해 해결해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변경을 요청할 지 모르니 </a:t>
            </a:r>
            <a:r>
              <a:rPr lang="en-US" altLang="ko-KR" dirty="0"/>
              <a:t>0.2s </a:t>
            </a:r>
            <a:r>
              <a:rPr lang="ko-KR" altLang="en-US" dirty="0"/>
              <a:t>도 변수로 지정하여 사용해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D6D3-828D-F266-A9AB-92180D451612}"/>
              </a:ext>
            </a:extLst>
          </p:cNvPr>
          <p:cNvSpPr txBox="1"/>
          <p:nvPr/>
        </p:nvSpPr>
        <p:spPr>
          <a:xfrm>
            <a:off x="628650" y="132556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77F2-6F4D-5C11-CEBE-C513D63EFB50}"/>
              </a:ext>
            </a:extLst>
          </p:cNvPr>
          <p:cNvSpPr txBox="1"/>
          <p:nvPr/>
        </p:nvSpPr>
        <p:spPr>
          <a:xfrm>
            <a:off x="628650" y="364999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1641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분해 할당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또는 배열의 각각의 값을 분해하여 변수에 넣어 사용하는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8DD5-A503-AAE5-D06B-1C46BFB0D242}"/>
              </a:ext>
            </a:extLst>
          </p:cNvPr>
          <p:cNvSpPr txBox="1"/>
          <p:nvPr/>
        </p:nvSpPr>
        <p:spPr>
          <a:xfrm>
            <a:off x="698384" y="2083016"/>
            <a:ext cx="10982628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기본값 설정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변수에 넣기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name: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779212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숫자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00B050"/>
                </a:solidFill>
              </a:rPr>
              <a:t>#{}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>
                <a:solidFill>
                  <a:srgbClr val="00B050"/>
                </a:solidFill>
              </a:rPr>
              <a:t>$</a:t>
            </a:r>
            <a:r>
              <a:rPr lang="en-US" altLang="ko-KR" dirty="0"/>
              <a:t> </a:t>
            </a:r>
            <a:r>
              <a:rPr lang="ko-KR" altLang="en-US" dirty="0"/>
              <a:t>를 사용하는 변수를 써야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from 1 to 5</a:t>
            </a:r>
          </a:p>
          <a:p>
            <a:pPr lvl="1"/>
            <a:r>
              <a:rPr lang="en-US" altLang="ko-KR" dirty="0"/>
              <a:t>1 ~ 4 </a:t>
            </a:r>
            <a:r>
              <a:rPr lang="ko-KR" altLang="en-US" dirty="0"/>
              <a:t>까지 값이 들어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from 1 through 5</a:t>
            </a:r>
          </a:p>
          <a:p>
            <a:pPr lvl="1"/>
            <a:r>
              <a:rPr lang="en-US" altLang="ko-KR" dirty="0"/>
              <a:t>1 ~ 5 </a:t>
            </a:r>
            <a:r>
              <a:rPr lang="ko-KR" altLang="en-US" dirty="0"/>
              <a:t>까지 값이 들어 갑니다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521E8-89EF-ECAE-69B7-23279B10C362}"/>
              </a:ext>
            </a:extLst>
          </p:cNvPr>
          <p:cNvSpPr txBox="1"/>
          <p:nvPr/>
        </p:nvSpPr>
        <p:spPr>
          <a:xfrm>
            <a:off x="800100" y="228179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:nth-of-type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5988083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@each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71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ko-KR" altLang="en-US" dirty="0">
                <a:solidFill>
                  <a:schemeClr val="accent2"/>
                </a:solidFill>
              </a:rPr>
              <a:t> 배열</a:t>
            </a:r>
            <a:r>
              <a:rPr lang="ko-KR" altLang="en-US" dirty="0"/>
              <a:t>의 </a:t>
            </a:r>
            <a:r>
              <a:rPr lang="en-US" altLang="ko-KR" dirty="0" err="1">
                <a:solidFill>
                  <a:schemeClr val="accent2"/>
                </a:solidFill>
              </a:rPr>
              <a:t>forEach</a:t>
            </a:r>
            <a:r>
              <a:rPr lang="en-US" altLang="ko-KR" dirty="0"/>
              <a:t> </a:t>
            </a:r>
            <a:r>
              <a:rPr lang="ko-KR" altLang="en-US" dirty="0"/>
              <a:t>와 유사합니다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 버튼의 배경 색상을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 배경으로 사용할 배열 선언하기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Index() </a:t>
            </a:r>
            <a:r>
              <a:rPr lang="ko-KR" altLang="en-US" dirty="0"/>
              <a:t>메소드로 </a:t>
            </a:r>
            <a:r>
              <a:rPr lang="en-US" altLang="ko-KR" dirty="0"/>
              <a:t>index </a:t>
            </a:r>
            <a:r>
              <a:rPr lang="ko-KR" altLang="en-US" dirty="0"/>
              <a:t>값을 구할 수 있습니다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B24F6-FEDF-8748-F2D7-8D466C4F946D}"/>
              </a:ext>
            </a:extLst>
          </p:cNvPr>
          <p:cNvSpPr txBox="1"/>
          <p:nvPr/>
        </p:nvSpPr>
        <p:spPr>
          <a:xfrm>
            <a:off x="800100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800100" y="4378275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25728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하는 김에 </a:t>
            </a:r>
            <a:r>
              <a:rPr lang="ko-KR" altLang="en-US" dirty="0" err="1"/>
              <a:t>아까전의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도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790575" y="220816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$index </a:t>
            </a:r>
            <a:r>
              <a:rPr lang="ko-KR" altLang="en-US" dirty="0"/>
              <a:t>값으로 처리가 가능하므로 하나로 묶어서 처리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828158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/>
              <a:t>글자 색 변경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아이템 내부의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색상도 </a:t>
            </a:r>
            <a:r>
              <a:rPr lang="en-US" altLang="ko-KR" dirty="0">
                <a:solidFill>
                  <a:schemeClr val="accent2"/>
                </a:solidFill>
              </a:rPr>
              <a:t>@each</a:t>
            </a:r>
            <a:r>
              <a:rPr lang="en-US" altLang="ko-KR" dirty="0"/>
              <a:t> </a:t>
            </a:r>
            <a:r>
              <a:rPr lang="ko-KR" altLang="en-US" dirty="0"/>
              <a:t>를 사용하여 버튼</a:t>
            </a:r>
            <a:r>
              <a:rPr lang="en-US" altLang="ko-KR" dirty="0"/>
              <a:t> </a:t>
            </a:r>
            <a:r>
              <a:rPr lang="ko-KR" altLang="en-US" dirty="0"/>
              <a:t>색과 동일하게 맞춰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D7F74-2E9A-26D2-EDE4-2336FAAB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97"/>
            <a:ext cx="12192000" cy="38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332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@if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95179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 문을 사용해서 간단하게 </a:t>
            </a:r>
            <a:r>
              <a:rPr lang="ko-KR" altLang="en-US" dirty="0" err="1"/>
              <a:t>다크</a:t>
            </a:r>
            <a:r>
              <a:rPr lang="ko-KR" altLang="en-US" dirty="0"/>
              <a:t> 모드를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특정 조건에 따라서 속성을 변경하고 싶을 때 사용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3031689"/>
            <a:ext cx="43688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15344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색상에 따라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색상을 변경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2307789"/>
            <a:ext cx="43688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9EB92-36AC-965B-C0F2-4D9765556561}"/>
              </a:ext>
            </a:extLst>
          </p:cNvPr>
          <p:cNvSpPr txBox="1"/>
          <p:nvPr/>
        </p:nvSpPr>
        <p:spPr>
          <a:xfrm>
            <a:off x="5458012" y="2307789"/>
            <a:ext cx="552431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8703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색상을 흰색이 아닌 어두운 계열로 변경해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$body-</a:t>
            </a:r>
            <a:r>
              <a:rPr lang="en-US" altLang="ko-KR" dirty="0" err="1"/>
              <a:t>bg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#111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wrap__item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#222 </a:t>
            </a:r>
            <a:r>
              <a:rPr lang="ko-KR" altLang="en-US" dirty="0"/>
              <a:t>로 변경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197603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754208-DC3E-AD15-923E-2B472F30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343"/>
            <a:ext cx="12192000" cy="4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7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전개 연산자</a:t>
            </a:r>
          </a:p>
        </p:txBody>
      </p:sp>
    </p:spTree>
    <p:extLst>
      <p:ext uri="{BB962C8B-B14F-4D97-AF65-F5344CB8AC3E}">
        <p14:creationId xmlns:p14="http://schemas.microsoft.com/office/powerpoint/2010/main" val="6247484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62DB0-BDF7-190C-02B9-D02F5185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19" y="1448037"/>
            <a:ext cx="3211681" cy="3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pPr lvl="1"/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289B-A72E-91C3-9513-6A831A47CFE6}"/>
              </a:ext>
            </a:extLst>
          </p:cNvPr>
          <p:cNvSpPr txBox="1"/>
          <p:nvPr/>
        </p:nvSpPr>
        <p:spPr>
          <a:xfrm>
            <a:off x="698500" y="685443"/>
            <a:ext cx="82804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C7C35-DD09-1A2E-90AD-61BC653908C0}"/>
              </a:ext>
            </a:extLst>
          </p:cNvPr>
          <p:cNvSpPr txBox="1"/>
          <p:nvPr/>
        </p:nvSpPr>
        <p:spPr>
          <a:xfrm>
            <a:off x="6261100" y="4114800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3493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COMMON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97B6-21FA-AB88-9405-C159F03091FA}"/>
              </a:ext>
            </a:extLst>
          </p:cNvPr>
          <p:cNvSpPr txBox="1"/>
          <p:nvPr/>
        </p:nvSpPr>
        <p:spPr>
          <a:xfrm>
            <a:off x="7366000" y="2844225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 연산자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값을 </a:t>
            </a:r>
            <a:r>
              <a:rPr lang="en-US" altLang="ko-KR" dirty="0"/>
              <a:t>, </a:t>
            </a:r>
            <a:r>
              <a:rPr lang="ko-KR" altLang="en-US" dirty="0"/>
              <a:t>단위로 구분 하여 </a:t>
            </a:r>
            <a:r>
              <a:rPr lang="ko-KR" altLang="en-US" dirty="0" err="1"/>
              <a:t>전개시켜주는</a:t>
            </a:r>
            <a:r>
              <a:rPr lang="ko-KR" altLang="en-US" dirty="0"/>
              <a:t> 연산자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238943"/>
            <a:ext cx="609460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59276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62000" y="4093194"/>
            <a:ext cx="9474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EE8E16-3176-6C13-F07D-920474981591}"/>
              </a:ext>
            </a:extLst>
          </p:cNvPr>
          <p:cNvSpPr txBox="1"/>
          <p:nvPr/>
        </p:nvSpPr>
        <p:spPr>
          <a:xfrm>
            <a:off x="457200" y="591741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헤더 코드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</a:t>
            </a:r>
            <a:r>
              <a:rPr lang="ko-KR" altLang="en-US" dirty="0"/>
              <a:t>매개 변수일 때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변수에 너무 많은 값이 들어올 때 나머지 연산자를 사용하여 한꺼번에 처리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868117"/>
            <a:ext cx="609460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37FC-3C09-9BBE-AA22-FCBFA95BC779}"/>
              </a:ext>
            </a:extLst>
          </p:cNvPr>
          <p:cNvSpPr txBox="1"/>
          <p:nvPr/>
        </p:nvSpPr>
        <p:spPr>
          <a:xfrm>
            <a:off x="4906142" y="4022279"/>
            <a:ext cx="716210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19596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635000" y="58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을 사실 진짜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전개 연산자</a:t>
            </a:r>
            <a:r>
              <a:rPr lang="en-US" altLang="ko-KR" dirty="0"/>
              <a:t>(…) </a:t>
            </a:r>
            <a:r>
              <a:rPr lang="ko-KR" altLang="en-US" dirty="0"/>
              <a:t>사용으로 </a:t>
            </a:r>
            <a:r>
              <a:rPr lang="en-US" altLang="ko-KR" dirty="0"/>
              <a:t>“apple” </a:t>
            </a:r>
            <a:r>
              <a:rPr lang="ko-KR" altLang="en-US" dirty="0"/>
              <a:t>을 </a:t>
            </a:r>
            <a:r>
              <a:rPr lang="en-US" altLang="ko-KR" dirty="0"/>
              <a:t>“a”, “p”, “p”, “l”, “e”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ko-KR" altLang="en-US" dirty="0"/>
              <a:t>그것을 </a:t>
            </a:r>
            <a:r>
              <a:rPr lang="en-US" altLang="ko-KR" dirty="0"/>
              <a:t>[]</a:t>
            </a:r>
            <a:r>
              <a:rPr lang="ko-KR" altLang="en-US" dirty="0"/>
              <a:t> 안에 넣어서 배열로 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621865" y="1534599"/>
            <a:ext cx="660004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13023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2F867-DFD2-DD3E-7241-558DD875EEC9}"/>
              </a:ext>
            </a:extLst>
          </p:cNvPr>
          <p:cNvSpPr txBox="1"/>
          <p:nvPr/>
        </p:nvSpPr>
        <p:spPr>
          <a:xfrm>
            <a:off x="317500" y="219293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EA9E1-3EBE-FCA8-9F02-A9ABBD1D08CC}"/>
              </a:ext>
            </a:extLst>
          </p:cNvPr>
          <p:cNvSpPr txBox="1"/>
          <p:nvPr/>
        </p:nvSpPr>
        <p:spPr>
          <a:xfrm>
            <a:off x="4635500" y="3907135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옹알이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https://school.programmers.co.kr/learn/courses/30/lessons/120956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DE20C-5E68-AB75-7531-C4192E99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00" y="2893699"/>
            <a:ext cx="9329039" cy="9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200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06C8F-9970-30C5-9A04-908F7467977C}"/>
              </a:ext>
            </a:extLst>
          </p:cNvPr>
          <p:cNvSpPr txBox="1"/>
          <p:nvPr/>
        </p:nvSpPr>
        <p:spPr>
          <a:xfrm>
            <a:off x="355600" y="197346"/>
            <a:ext cx="84201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babbling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aya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babbling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/0/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30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양대산맥 - YouTube">
            <a:extLst>
              <a:ext uri="{FF2B5EF4-FFF2-40B4-BE49-F238E27FC236}">
                <a16:creationId xmlns:a16="http://schemas.microsoft.com/office/drawing/2014/main" id="{EBBA2B94-270C-AF92-A8C2-D585A4E4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371157"/>
            <a:ext cx="47371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99A2A-68A0-A4E3-3B36-C47EE9450FAE}"/>
              </a:ext>
            </a:extLst>
          </p:cNvPr>
          <p:cNvSpPr txBox="1"/>
          <p:nvPr/>
        </p:nvSpPr>
        <p:spPr>
          <a:xfrm>
            <a:off x="1066800" y="5425182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https://www.acmicpc.net/problem/1000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00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A5295-C0BF-E5EA-C751-FAD4D7F2808C}"/>
              </a:ext>
            </a:extLst>
          </p:cNvPr>
          <p:cNvSpPr txBox="1"/>
          <p:nvPr/>
        </p:nvSpPr>
        <p:spPr>
          <a:xfrm>
            <a:off x="889000" y="717540"/>
            <a:ext cx="8699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'/dev/stdin'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098" name="Picture 2" descr="선공개] 아기자기 대략난감하게 만든 순수 쿨 키즈와의 만남 | 유 퀴즈 온 더 블럭 YOU QUIZ ON THE BLOCK EP.25  - YouTube">
            <a:extLst>
              <a:ext uri="{FF2B5EF4-FFF2-40B4-BE49-F238E27FC236}">
                <a16:creationId xmlns:a16="http://schemas.microsoft.com/office/drawing/2014/main" id="{B45653FC-EE62-F049-B5BB-B59DC49C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9500"/>
            <a:ext cx="5664200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.length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.length();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50DCA-809F-58CD-0893-7852ABF5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2" y="2827142"/>
            <a:ext cx="10288436" cy="2791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C2BBB-6FB3-303F-4B04-8ED60DFF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2" y="463551"/>
            <a:ext cx="413567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8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4B58A-25E7-391F-5A66-447E63652A26}"/>
              </a:ext>
            </a:extLst>
          </p:cNvPr>
          <p:cNvSpPr txBox="1"/>
          <p:nvPr/>
        </p:nvSpPr>
        <p:spPr>
          <a:xfrm>
            <a:off x="520700" y="5174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56562-794D-2615-0716-D72113F1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990684"/>
            <a:ext cx="547763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EEF43-79D3-FB84-06FA-6084ABCB6151}"/>
              </a:ext>
            </a:extLst>
          </p:cNvPr>
          <p:cNvSpPr txBox="1"/>
          <p:nvPr/>
        </p:nvSpPr>
        <p:spPr>
          <a:xfrm>
            <a:off x="469900" y="4551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DA7E84-F149-BC77-A481-F6C7F858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203399"/>
            <a:ext cx="546811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93A5E-6E22-2814-AEC1-C3255BFB4CD7}"/>
              </a:ext>
            </a:extLst>
          </p:cNvPr>
          <p:cNvSpPr txBox="1"/>
          <p:nvPr/>
        </p:nvSpPr>
        <p:spPr>
          <a:xfrm>
            <a:off x="495300" y="405537"/>
            <a:ext cx="6976918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93634-28BE-6EAE-22C5-70D156C0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51873"/>
            <a:ext cx="53061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9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DBAE34-A1E5-1F8F-C999-74845AB3EEC9}"/>
              </a:ext>
            </a:extLst>
          </p:cNvPr>
          <p:cNvSpPr txBox="1"/>
          <p:nvPr/>
        </p:nvSpPr>
        <p:spPr>
          <a:xfrm>
            <a:off x="457200" y="462340"/>
            <a:ext cx="87757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Picture 2" descr="하하하하하하하하하하 - 오르비">
            <a:extLst>
              <a:ext uri="{FF2B5EF4-FFF2-40B4-BE49-F238E27FC236}">
                <a16:creationId xmlns:a16="http://schemas.microsoft.com/office/drawing/2014/main" id="{DD5868A2-0CE7-0258-D9F5-0C9B920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990684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61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737234-8D41-3516-80A8-E18C5DF8BE9A}"/>
              </a:ext>
            </a:extLst>
          </p:cNvPr>
          <p:cNvSpPr txBox="1"/>
          <p:nvPr/>
        </p:nvSpPr>
        <p:spPr>
          <a:xfrm>
            <a:off x="635000" y="691634"/>
            <a:ext cx="797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https://www.acmicpc.net/problem/1037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D768-8E8F-A04F-B991-E32A97FFC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2" t="3662"/>
          <a:stretch/>
        </p:blipFill>
        <p:spPr>
          <a:xfrm>
            <a:off x="635000" y="1562100"/>
            <a:ext cx="5786867" cy="4937482"/>
          </a:xfrm>
          <a:prstGeom prst="rect">
            <a:avLst/>
          </a:prstGeom>
        </p:spPr>
      </p:pic>
      <p:pic>
        <p:nvPicPr>
          <p:cNvPr id="6" name="Picture 2" descr="하하하하하하하하하하 - 오르비">
            <a:extLst>
              <a:ext uri="{FF2B5EF4-FFF2-40B4-BE49-F238E27FC236}">
                <a16:creationId xmlns:a16="http://schemas.microsoft.com/office/drawing/2014/main" id="{810D4726-24B6-1CD7-4EE9-BD877E9E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70457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5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594E1-C9DC-3BAD-628E-023210D3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1" y="431704"/>
            <a:ext cx="7039957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9BAC-C1BE-239A-A32A-C57D93AE6800}"/>
              </a:ext>
            </a:extLst>
          </p:cNvPr>
          <p:cNvSpPr txBox="1"/>
          <p:nvPr/>
        </p:nvSpPr>
        <p:spPr>
          <a:xfrm>
            <a:off x="594820" y="1993037"/>
            <a:ext cx="786337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C7CB87-D176-75A4-41D3-30A10F54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0" y="3789283"/>
            <a:ext cx="765916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5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A632B0-575C-F207-8DD9-9180DD8F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9" y="277544"/>
            <a:ext cx="6096851" cy="3839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E4E567-3B3F-865F-6E7A-302A0756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5" y="3305056"/>
            <a:ext cx="8390511" cy="2130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92B1F4-E21A-BBFC-4962-7A0F06CF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09" y="5578436"/>
            <a:ext cx="7410182" cy="7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1DC41-8AA6-489A-9A6A-8D80F4E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" y="387283"/>
            <a:ext cx="5250389" cy="168281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C9BF-23AA-8264-832B-F793E6CAADA6}"/>
              </a:ext>
            </a:extLst>
          </p:cNvPr>
          <p:cNvSpPr/>
          <p:nvPr/>
        </p:nvSpPr>
        <p:spPr>
          <a:xfrm rot="13230009">
            <a:off x="4199812" y="1758950"/>
            <a:ext cx="802122" cy="622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226038-8F4F-0516-298A-6879D4D6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" y="2808110"/>
            <a:ext cx="9439442" cy="11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F159D-2B09-EFC7-97E7-ADB0F79C72ED}"/>
              </a:ext>
            </a:extLst>
          </p:cNvPr>
          <p:cNvSpPr txBox="1"/>
          <p:nvPr/>
        </p:nvSpPr>
        <p:spPr>
          <a:xfrm>
            <a:off x="381000" y="354737"/>
            <a:ext cx="786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값을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나눈 배열로 변경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다시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진법 숫자로 전환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146" name="Picture 2" descr="단장님 이 짤보니 그 연기도 보고싶다ㅋㅋㅋㅋ - 스토브리그 카테고리">
            <a:extLst>
              <a:ext uri="{FF2B5EF4-FFF2-40B4-BE49-F238E27FC236}">
                <a16:creationId xmlns:a16="http://schemas.microsoft.com/office/drawing/2014/main" id="{6FF09C46-F262-9313-4C07-0A6C8B15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091842"/>
            <a:ext cx="4362450" cy="2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위치 찾기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indexOf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문자를 찾을 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731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BS 2018 FIFA 러시아 월드컵 : [조 추첨식] 강력한 1번 포트 추첨 : SBS">
            <a:extLst>
              <a:ext uri="{FF2B5EF4-FFF2-40B4-BE49-F238E27FC236}">
                <a16:creationId xmlns:a16="http://schemas.microsoft.com/office/drawing/2014/main" id="{3F4F09DF-87E3-6A65-2B0A-7578803D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0" y="794904"/>
            <a:ext cx="9365673" cy="52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0AD3-FB1D-3C52-AA1F-2104612D0E37}"/>
              </a:ext>
            </a:extLst>
          </p:cNvPr>
          <p:cNvSpPr/>
          <p:nvPr/>
        </p:nvSpPr>
        <p:spPr>
          <a:xfrm>
            <a:off x="6631709" y="2623127"/>
            <a:ext cx="858982" cy="267855"/>
          </a:xfrm>
          <a:prstGeom prst="rect">
            <a:avLst/>
          </a:prstGeom>
          <a:solidFill>
            <a:srgbClr val="074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3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배경화면 공유 | 새벽녘 : hwang_daram | 황다람">
            <a:extLst>
              <a:ext uri="{FF2B5EF4-FFF2-40B4-BE49-F238E27FC236}">
                <a16:creationId xmlns:a16="http://schemas.microsoft.com/office/drawing/2014/main" id="{FC158DB6-7D73-A2BC-AD43-3E606C13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0B9CD-5185-DE02-8E06-052438F683C0}"/>
              </a:ext>
            </a:extLst>
          </p:cNvPr>
          <p:cNvSpPr txBox="1"/>
          <p:nvPr/>
        </p:nvSpPr>
        <p:spPr>
          <a:xfrm>
            <a:off x="533767" y="286857"/>
            <a:ext cx="42691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프론트 프로젝트</a:t>
            </a:r>
            <a:endParaRPr lang="en-US" altLang="ko-KR" sz="44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sz="44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 추첨 결과</a:t>
            </a:r>
          </a:p>
        </p:txBody>
      </p:sp>
    </p:spTree>
    <p:extLst>
      <p:ext uri="{BB962C8B-B14F-4D97-AF65-F5344CB8AC3E}">
        <p14:creationId xmlns:p14="http://schemas.microsoft.com/office/powerpoint/2010/main" val="41819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381000"/>
            <a:ext cx="64103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19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" y="381000"/>
            <a:ext cx="4989855" cy="47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F341B02-F044-B3D5-8833-FFA8AC25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433512"/>
            <a:ext cx="6667500" cy="3990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023 오늘의 짤 일력 | MOH Inc.(오늘의 짤) - 모바일교보문고">
            <a:extLst>
              <a:ext uri="{FF2B5EF4-FFF2-40B4-BE49-F238E27FC236}">
                <a16:creationId xmlns:a16="http://schemas.microsoft.com/office/drawing/2014/main" id="{05AE7E0E-5EDB-5893-B5FB-DBAC630F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90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023 오늘의 짤 일력 | MOH Inc.(오늘의 짤) - 모바일교보문고">
            <a:extLst>
              <a:ext uri="{FF2B5EF4-FFF2-40B4-BE49-F238E27FC236}">
                <a16:creationId xmlns:a16="http://schemas.microsoft.com/office/drawing/2014/main" id="{05AE7E0E-5EDB-5893-B5FB-DBAC630F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1" y="92364"/>
            <a:ext cx="3262745" cy="32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채널A의 병장회의 보도는 이짤을 본게 아닐까요. : 클리앙">
            <a:extLst>
              <a:ext uri="{FF2B5EF4-FFF2-40B4-BE49-F238E27FC236}">
                <a16:creationId xmlns:a16="http://schemas.microsoft.com/office/drawing/2014/main" id="{02AE4175-3424-153E-F544-1EA8290D8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51" y="940811"/>
            <a:ext cx="7296439" cy="56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1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18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코드에프 협업툴 이야기입니다. 근데 이제 피그마를 곁들인 (1)">
            <a:extLst>
              <a:ext uri="{FF2B5EF4-FFF2-40B4-BE49-F238E27FC236}">
                <a16:creationId xmlns:a16="http://schemas.microsoft.com/office/drawing/2014/main" id="{35F342FD-206B-EFFF-C16F-6E4B999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1" y="716049"/>
            <a:ext cx="9672918" cy="54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8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자르기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slice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.slice(</a:t>
            </a:r>
            <a:r>
              <a:rPr lang="ko-KR" altLang="en-US" dirty="0">
                <a:sym typeface="Wingdings" panose="05000000000000000000" pitchFamily="2" charset="2"/>
              </a:rPr>
              <a:t>시작위치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종료위치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0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차원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Picture 2" descr="역대 스파이더맨 총집합? [스파이더맨 3]에 관한 루머 총정리 : 네이버 블로그">
            <a:extLst>
              <a:ext uri="{FF2B5EF4-FFF2-40B4-BE49-F238E27FC236}">
                <a16:creationId xmlns:a16="http://schemas.microsoft.com/office/drawing/2014/main" id="{2B6B5A6E-7F13-22EC-A435-19C31ABF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00" y="1740554"/>
            <a:ext cx="8052799" cy="42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62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4818" name="Picture 2" descr="Gradle 고급]git release 브랜치 기준으로 jar 자동 versioning하기">
            <a:extLst>
              <a:ext uri="{FF2B5EF4-FFF2-40B4-BE49-F238E27FC236}">
                <a16:creationId xmlns:a16="http://schemas.microsoft.com/office/drawing/2014/main" id="{C46ECC9A-5087-2C0F-2F57-7071EEAF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15" y="1482159"/>
            <a:ext cx="10184169" cy="30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2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내용을 유지하면서 새로운 작업 영역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여는 방법입니다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en-US" altLang="ko-KR" dirty="0"/>
              <a:t> </a:t>
            </a:r>
            <a:r>
              <a:rPr lang="ko-KR" altLang="en-US" dirty="0"/>
              <a:t>를 파서 작업을 하면 해당 작업 사항은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에 전혀 영향을 끼치지 않습니다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에서 원하는 기능을 개발 하다가</a:t>
            </a:r>
            <a:r>
              <a:rPr lang="en-US" altLang="ko-KR" dirty="0"/>
              <a:t>, </a:t>
            </a:r>
            <a:r>
              <a:rPr lang="ko-KR" altLang="en-US" dirty="0"/>
              <a:t>완성이 되면 추후에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기능을 통해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로 합치면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71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확인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추가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이동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이름 변경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확인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switch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en-US" altLang="ko-KR" dirty="0">
                <a:solidFill>
                  <a:srgbClr val="00B050"/>
                </a:solidFill>
              </a:rPr>
              <a:t>git checkout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-m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기존브랜치이름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새로운브랜치이름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삭제</a:t>
            </a:r>
            <a:r>
              <a:rPr lang="en-US" altLang="ko-KR" dirty="0"/>
              <a:t> :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-d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61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새로운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529805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>
                <a:solidFill>
                  <a:schemeClr val="accent2"/>
                </a:solidFill>
              </a:rPr>
              <a:t>깃 저장소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원하는 폴더를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폴더를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로 열어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터미널을 켜고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</a:t>
            </a:r>
            <a:r>
              <a:rPr lang="en-US" altLang="ko-KR" dirty="0" err="1">
                <a:solidFill>
                  <a:srgbClr val="00B050"/>
                </a:solidFill>
              </a:rPr>
              <a:t>init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Index.html </a:t>
            </a:r>
            <a:r>
              <a:rPr lang="ko-KR" altLang="en-US" dirty="0"/>
              <a:t>파일 만들고 기초 코드 넣기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git commit –m “fc”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1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 lvl="1"/>
            <a:r>
              <a:rPr lang="ko-KR" altLang="en-US" dirty="0"/>
              <a:t>만들어진 </a:t>
            </a:r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switch </a:t>
            </a:r>
            <a:r>
              <a:rPr lang="en-US" altLang="ko-KR" dirty="0" err="1"/>
              <a:t>css</a:t>
            </a:r>
            <a:r>
              <a:rPr lang="en-US" altLang="ko-KR" dirty="0"/>
              <a:t> / git checkout </a:t>
            </a:r>
            <a:r>
              <a:rPr lang="en-US" altLang="ko-KR" dirty="0" err="1"/>
              <a:t>css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브랜치</a:t>
            </a:r>
            <a:r>
              <a:rPr lang="ko-KR" altLang="en-US" dirty="0"/>
              <a:t> 위치 확인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7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 err="1"/>
              <a:t>에</a:t>
            </a:r>
            <a:r>
              <a:rPr lang="ko-KR" altLang="en-US" dirty="0"/>
              <a:t> 파일 추가하기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Style.css </a:t>
            </a:r>
            <a:r>
              <a:rPr lang="ko-KR" altLang="en-US" dirty="0"/>
              <a:t>파일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파일에 링크도 걸기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내용 커밋하기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switch master / Git checkout master</a:t>
            </a:r>
          </a:p>
          <a:p>
            <a:r>
              <a:rPr lang="en-US" altLang="ko-KR" dirty="0"/>
              <a:t>Master </a:t>
            </a:r>
            <a:r>
              <a:rPr lang="ko-KR" altLang="en-US" dirty="0" err="1"/>
              <a:t>브랜치에는</a:t>
            </a:r>
            <a:r>
              <a:rPr lang="ko-KR" altLang="en-US" dirty="0"/>
              <a:t> 아까 변경한 사항이 전혀 반영 되어 있지 않죠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이런 식으로</a:t>
            </a:r>
            <a:r>
              <a:rPr lang="en-US" altLang="ko-KR" dirty="0"/>
              <a:t>, </a:t>
            </a:r>
            <a:r>
              <a:rPr lang="ko-KR" altLang="en-US" dirty="0"/>
              <a:t>각자가 담당한 부분을 작업을 하고 작업이 완료 되면 그 때에 합치면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2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Merge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902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내용을 합쳐야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 </a:t>
            </a:r>
            <a:r>
              <a:rPr lang="ko-KR" altLang="en-US" dirty="0"/>
              <a:t>는 마스터에서 작업을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내용이 </a:t>
            </a:r>
            <a:r>
              <a:rPr lang="en-US" altLang="ko-KR" dirty="0"/>
              <a:t>master </a:t>
            </a:r>
            <a:r>
              <a:rPr lang="ko-KR" altLang="en-US" dirty="0"/>
              <a:t>로 합쳐진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</p:txBody>
      </p:sp>
    </p:spTree>
    <p:extLst>
      <p:ext uri="{BB962C8B-B14F-4D97-AF65-F5344CB8AC3E}">
        <p14:creationId xmlns:p14="http://schemas.microsoft.com/office/powerpoint/2010/main" val="4862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바꾸기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replace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.replace(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바꿀 문자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뽀로로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4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31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flict Images | Free Vectors, Stock Photos &amp; PSD">
            <a:extLst>
              <a:ext uri="{FF2B5EF4-FFF2-40B4-BE49-F238E27FC236}">
                <a16:creationId xmlns:a16="http://schemas.microsoft.com/office/drawing/2014/main" id="{3831D178-A071-D70E-C41E-FEA9231C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4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ko-KR" altLang="en-US" dirty="0"/>
              <a:t>를 하려고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코드와 </a:t>
            </a: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의 코드가 </a:t>
            </a:r>
            <a:r>
              <a:rPr lang="ko-KR" altLang="en-US" dirty="0">
                <a:solidFill>
                  <a:schemeClr val="accent2"/>
                </a:solidFill>
              </a:rPr>
              <a:t>동일한 곳에서 다를 때 </a:t>
            </a:r>
            <a:r>
              <a:rPr lang="ko-KR" altLang="en-US" dirty="0"/>
              <a:t>발생합니다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다른 곳에서 다른 경우</a:t>
            </a:r>
            <a:r>
              <a:rPr lang="en-US" altLang="ko-KR" dirty="0"/>
              <a:t>, </a:t>
            </a:r>
            <a:r>
              <a:rPr lang="ko-KR" altLang="en-US" dirty="0"/>
              <a:t>또는 삭제된 경우는 사용자가 </a:t>
            </a:r>
            <a:r>
              <a:rPr lang="en-US" altLang="ko-KR" dirty="0"/>
              <a:t>Edit </a:t>
            </a:r>
            <a:r>
              <a:rPr lang="ko-KR" altLang="en-US" dirty="0"/>
              <a:t>한 것으로 판단하여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가 발생하지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 곳에서 코드가 다르면 컴퓨터 입장에서는 어떤 코드가 맞는지 모르므로 해당 부분은 사용자가 처리해 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868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</a:t>
            </a:r>
            <a:r>
              <a:rPr lang="en-US" altLang="ko-KR" dirty="0"/>
              <a:t>index.html </a:t>
            </a:r>
            <a:r>
              <a:rPr lang="ko-KR" altLang="en-US" dirty="0"/>
              <a:t>페이지 제목을 </a:t>
            </a:r>
            <a:r>
              <a:rPr lang="en-US" altLang="ko-KR" dirty="0">
                <a:solidFill>
                  <a:schemeClr val="accent2"/>
                </a:solidFill>
              </a:rPr>
              <a:t>Master</a:t>
            </a:r>
            <a:r>
              <a:rPr lang="ko-KR" altLang="en-US" dirty="0"/>
              <a:t>로 변경해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 커밋하기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switch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r>
              <a:rPr lang="en-US" altLang="ko-KR" dirty="0">
                <a:solidFill>
                  <a:srgbClr val="00B050"/>
                </a:solidFill>
              </a:rPr>
              <a:t> / git checkout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index.html </a:t>
            </a:r>
            <a:r>
              <a:rPr lang="ko-KR" altLang="en-US" dirty="0"/>
              <a:t>파일의 제목을 </a:t>
            </a:r>
            <a:r>
              <a:rPr lang="en-US" altLang="ko-KR" dirty="0"/>
              <a:t>CSS</a:t>
            </a:r>
            <a:r>
              <a:rPr lang="ko-KR" altLang="en-US" dirty="0"/>
              <a:t>로 변경해 봅시다</a:t>
            </a:r>
            <a:endParaRPr lang="en-US" altLang="ko-KR" dirty="0"/>
          </a:p>
          <a:p>
            <a:r>
              <a:rPr lang="ko-KR" altLang="en-US" dirty="0"/>
              <a:t>깃 커밋하기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switch master / git checkout master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383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7F15E-8AC5-A56F-1560-43BD4662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0" y="2231306"/>
            <a:ext cx="7323611" cy="1498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CEAD9B-46DA-24D0-3BCC-6EECE24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0" y="4057410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1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29000"/>
            <a:ext cx="11260802" cy="318152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Current Change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Incoming Change</a:t>
            </a:r>
            <a:r>
              <a:rPr lang="ko-KR" altLang="en-US" dirty="0"/>
              <a:t>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동일한 제목 부분에서 서로 코드가 달라서 </a:t>
            </a:r>
            <a:r>
              <a:rPr lang="en-US" altLang="ko-KR" dirty="0"/>
              <a:t>conflict </a:t>
            </a:r>
            <a:r>
              <a:rPr lang="ko-KR" altLang="en-US" dirty="0"/>
              <a:t>가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사용자는 어떤 코드를 사용할지 정해주면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여기서는 무조건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를 사용하는 편이 정신 건강에 좋습니다</a:t>
            </a:r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으로 해결하려 들면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vim</a:t>
            </a:r>
            <a:r>
              <a:rPr lang="ko-KR" altLang="en-US" dirty="0"/>
              <a:t>으로 코드 수정 해야 하거든요 </a:t>
            </a:r>
            <a:r>
              <a:rPr lang="ko-KR" altLang="en-US" dirty="0" err="1"/>
              <a:t>ㅎㅎㅎ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98" y="3322946"/>
            <a:ext cx="5636893" cy="1500066"/>
          </a:xfrm>
          <a:prstGeom prst="rect">
            <a:avLst/>
          </a:prstGeom>
        </p:spPr>
      </p:pic>
      <p:pic>
        <p:nvPicPr>
          <p:cNvPr id="5122" name="Picture 2" descr="Linux 시스템에 최신 Vim 편집기를 설치하는 방법">
            <a:extLst>
              <a:ext uri="{FF2B5EF4-FFF2-40B4-BE49-F238E27FC236}">
                <a16:creationId xmlns:a16="http://schemas.microsoft.com/office/drawing/2014/main" id="{2ED2B36C-9109-86D2-D211-6CBF5595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41" y="3322946"/>
            <a:ext cx="4749907" cy="250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809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670"/>
            <a:ext cx="11260802" cy="297085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Accept Current Change </a:t>
            </a:r>
            <a:r>
              <a:rPr lang="ko-KR" altLang="en-US" dirty="0"/>
              <a:t>를 누르면 </a:t>
            </a:r>
            <a:r>
              <a:rPr lang="en-US" altLang="ko-KR" dirty="0"/>
              <a:t>master</a:t>
            </a:r>
            <a:r>
              <a:rPr lang="ko-KR" altLang="en-US" dirty="0"/>
              <a:t>의 코드를 보존 합니다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5BE3F5-17F8-9A94-FA5E-0A9B04F183B4}"/>
              </a:ext>
            </a:extLst>
          </p:cNvPr>
          <p:cNvSpPr/>
          <p:nvPr/>
        </p:nvSpPr>
        <p:spPr>
          <a:xfrm>
            <a:off x="724701" y="1347936"/>
            <a:ext cx="1991606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82218B-1C31-CD39-DE6A-E82F5C2E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2" y="4656631"/>
            <a:ext cx="6154492" cy="8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52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670"/>
            <a:ext cx="11260802" cy="297085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Accept Incoming Change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코드를 보존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5BE3F5-17F8-9A94-FA5E-0A9B04F183B4}"/>
              </a:ext>
            </a:extLst>
          </p:cNvPr>
          <p:cNvSpPr/>
          <p:nvPr/>
        </p:nvSpPr>
        <p:spPr>
          <a:xfrm>
            <a:off x="2689599" y="1347936"/>
            <a:ext cx="2052730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425E3-6A9B-B418-6485-59043B6A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2" y="4652710"/>
            <a:ext cx="5714570" cy="8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5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670"/>
            <a:ext cx="11260802" cy="297085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Accept Both Change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master</a:t>
            </a:r>
            <a:r>
              <a:rPr lang="ko-KR" altLang="en-US" dirty="0"/>
              <a:t>와 </a:t>
            </a:r>
            <a:r>
              <a:rPr lang="en-US" altLang="ko-KR" dirty="0" err="1"/>
              <a:t>css</a:t>
            </a:r>
            <a:r>
              <a:rPr lang="ko-KR" altLang="en-US" dirty="0"/>
              <a:t>의 코드를 전부 보존 합니다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5BE3F5-17F8-9A94-FA5E-0A9B04F183B4}"/>
              </a:ext>
            </a:extLst>
          </p:cNvPr>
          <p:cNvSpPr/>
          <p:nvPr/>
        </p:nvSpPr>
        <p:spPr>
          <a:xfrm>
            <a:off x="4742328" y="1347936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FF2244-BC96-F89C-CBEF-719BB486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2" y="5216940"/>
            <a:ext cx="6338209" cy="10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1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repeat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.repeat(</a:t>
            </a:r>
            <a:r>
              <a:rPr lang="ko-KR" altLang="en-US" dirty="0">
                <a:sym typeface="Wingdings" panose="05000000000000000000" pitchFamily="2" charset="2"/>
              </a:rPr>
              <a:t>반복 횟수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71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Compare Changes</a:t>
            </a:r>
            <a:r>
              <a:rPr lang="ko-KR" altLang="en-US" dirty="0"/>
              <a:t>를 누르면 코드 비교 에디터가 켜집니다</a:t>
            </a:r>
            <a:r>
              <a:rPr lang="en-US" altLang="ko-KR" dirty="0"/>
              <a:t>!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Conflict </a:t>
            </a:r>
            <a:r>
              <a:rPr lang="ko-KR" altLang="en-US" dirty="0"/>
              <a:t>된 코드 량이 많으면 해당 에디터가 도움이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F5CBE1-6931-B7E5-4211-861E4D20C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0" y="2196679"/>
            <a:ext cx="11089341" cy="26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0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일단 원하는 방향으로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를 해결해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우리는 제목을 </a:t>
            </a:r>
            <a:r>
              <a:rPr lang="en-US" altLang="ko-KR" dirty="0"/>
              <a:t>Master CSS </a:t>
            </a:r>
            <a:r>
              <a:rPr lang="ko-KR" altLang="en-US" dirty="0"/>
              <a:t>로 변경해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CFD9CA-1E08-5CA1-7DB2-FD92713F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74" y="3035634"/>
            <a:ext cx="6456861" cy="9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63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중 이므로 커맨드 창에 </a:t>
            </a:r>
            <a:r>
              <a:rPr lang="en-US" altLang="ko-KR" dirty="0">
                <a:solidFill>
                  <a:srgbClr val="4474D2"/>
                </a:solidFill>
              </a:rPr>
              <a:t>MERGING</a:t>
            </a:r>
            <a:r>
              <a:rPr lang="en-US" altLang="ko-KR" dirty="0"/>
              <a:t> </a:t>
            </a:r>
            <a:r>
              <a:rPr lang="ko-KR" altLang="en-US" dirty="0"/>
              <a:t>이라고 뜹니다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 수정으로 끝이 아니라 </a:t>
            </a:r>
            <a:r>
              <a:rPr lang="ko-KR" altLang="en-US" dirty="0" err="1">
                <a:solidFill>
                  <a:schemeClr val="accent2"/>
                </a:solidFill>
              </a:rPr>
              <a:t>커밋</a:t>
            </a:r>
            <a:r>
              <a:rPr lang="ko-KR" altLang="en-US" dirty="0" err="1"/>
              <a:t>을</a:t>
            </a:r>
            <a:r>
              <a:rPr lang="ko-KR" altLang="en-US" dirty="0"/>
              <a:t> 해야 </a:t>
            </a:r>
            <a:r>
              <a:rPr lang="en-US" altLang="ko-KR" dirty="0">
                <a:solidFill>
                  <a:srgbClr val="4474D2"/>
                </a:solidFill>
              </a:rPr>
              <a:t>MERGING </a:t>
            </a:r>
            <a:r>
              <a:rPr lang="ko-KR" altLang="en-US" dirty="0"/>
              <a:t>이 완료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git commit –m “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충돌 해결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”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Merge </a:t>
            </a:r>
            <a:r>
              <a:rPr lang="ko-KR" altLang="en-US" dirty="0">
                <a:sym typeface="Wingdings" panose="05000000000000000000" pitchFamily="2" charset="2"/>
              </a:rPr>
              <a:t>가 완료되고 </a:t>
            </a:r>
            <a:r>
              <a:rPr lang="en-US" altLang="ko-KR" dirty="0">
                <a:sym typeface="Wingdings" panose="05000000000000000000" pitchFamily="2" charset="2"/>
              </a:rPr>
              <a:t>MERGING </a:t>
            </a:r>
            <a:r>
              <a:rPr lang="ko-KR" altLang="en-US" dirty="0">
                <a:sym typeface="Wingdings" panose="05000000000000000000" pitchFamily="2" charset="2"/>
              </a:rPr>
              <a:t>이라는 문구도 사라집니다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EFC1-6ABD-72D8-3C6F-30706952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28391"/>
            <a:ext cx="6966297" cy="75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85284-4354-C6C4-641E-71638368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0" y="4429373"/>
            <a:ext cx="6123288" cy="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5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r>
              <a:rPr lang="ko-KR" altLang="en-US" dirty="0"/>
              <a:t>남은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브랜치는</a:t>
            </a:r>
            <a:r>
              <a:rPr lang="ko-KR" altLang="en-US" dirty="0"/>
              <a:t> 삭제를 해봅시다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 -d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663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474D2"/>
                </a:solidFill>
              </a:rPr>
              <a:t>종합 실습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/>
              <a:t>JS </a:t>
            </a:r>
            <a:r>
              <a:rPr lang="ko-KR" altLang="en-US" dirty="0"/>
              <a:t>라는 </a:t>
            </a:r>
            <a:r>
              <a:rPr lang="ko-KR" altLang="en-US" dirty="0" err="1"/>
              <a:t>브랜치를</a:t>
            </a:r>
            <a:r>
              <a:rPr lang="ko-KR" altLang="en-US" dirty="0"/>
              <a:t>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라는 </a:t>
            </a:r>
            <a:r>
              <a:rPr lang="ko-KR" altLang="en-US" dirty="0" err="1"/>
              <a:t>브랜치로</a:t>
            </a:r>
            <a:r>
              <a:rPr lang="ko-KR" altLang="en-US" dirty="0"/>
              <a:t> 이동 후</a:t>
            </a:r>
            <a:r>
              <a:rPr lang="en-US" altLang="ko-KR" dirty="0"/>
              <a:t>, main.js </a:t>
            </a:r>
            <a:r>
              <a:rPr lang="ko-KR" altLang="en-US" dirty="0"/>
              <a:t>라는 파일을 만들고 </a:t>
            </a:r>
            <a:r>
              <a:rPr lang="en-US" altLang="ko-KR" dirty="0"/>
              <a:t>alert </a:t>
            </a:r>
            <a:r>
              <a:rPr lang="ko-KR" altLang="en-US" dirty="0"/>
              <a:t>창으로 </a:t>
            </a:r>
            <a:r>
              <a:rPr lang="en-US" altLang="ko-KR" dirty="0">
                <a:solidFill>
                  <a:schemeClr val="accent2"/>
                </a:solidFill>
              </a:rPr>
              <a:t>“!!”</a:t>
            </a:r>
            <a:r>
              <a:rPr lang="en-US" altLang="ko-KR" dirty="0"/>
              <a:t> </a:t>
            </a:r>
            <a:r>
              <a:rPr lang="ko-KR" altLang="en-US" dirty="0"/>
              <a:t>라는 문구를 띄우는 코드를 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</a:t>
            </a:r>
            <a:r>
              <a:rPr lang="ko-KR" altLang="en-US" dirty="0"/>
              <a:t> 파일에 해당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연결해 줍니다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변경 사항 </a:t>
            </a:r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내용을 </a:t>
            </a:r>
            <a:r>
              <a:rPr lang="en-US" altLang="ko-KR" dirty="0"/>
              <a:t>Master </a:t>
            </a:r>
            <a:r>
              <a:rPr lang="ko-KR" altLang="en-US" dirty="0"/>
              <a:t>에 </a:t>
            </a:r>
            <a:r>
              <a:rPr lang="en-US" altLang="ko-KR" dirty="0"/>
              <a:t>Merge!</a:t>
            </a:r>
          </a:p>
        </p:txBody>
      </p:sp>
    </p:spTree>
    <p:extLst>
      <p:ext uri="{BB962C8B-B14F-4D97-AF65-F5344CB8AC3E}">
        <p14:creationId xmlns:p14="http://schemas.microsoft.com/office/powerpoint/2010/main" val="2186283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474D2"/>
                </a:solidFill>
              </a:rPr>
              <a:t>종합 실습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/>
              <a:t>Master</a:t>
            </a:r>
            <a:r>
              <a:rPr lang="ko-KR" altLang="en-US" dirty="0"/>
              <a:t>의 </a:t>
            </a:r>
            <a:r>
              <a:rPr lang="en-US" altLang="ko-KR" dirty="0"/>
              <a:t>main.js</a:t>
            </a:r>
            <a:r>
              <a:rPr lang="ko-KR" altLang="en-US" dirty="0"/>
              <a:t>에 가서 </a:t>
            </a:r>
            <a:r>
              <a:rPr lang="en-US" altLang="ko-KR" dirty="0"/>
              <a:t>alert </a:t>
            </a:r>
            <a:r>
              <a:rPr lang="ko-KR" altLang="en-US" dirty="0"/>
              <a:t>창의 문구를 </a:t>
            </a:r>
            <a:r>
              <a:rPr lang="en-US" altLang="ko-KR" dirty="0"/>
              <a:t>“??”</a:t>
            </a:r>
            <a:r>
              <a:rPr lang="ko-KR" altLang="en-US" dirty="0"/>
              <a:t>로 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변경 내용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 err="1"/>
              <a:t>브랜치로</a:t>
            </a:r>
            <a:r>
              <a:rPr lang="ko-KR" altLang="en-US" dirty="0"/>
              <a:t> 이동하여</a:t>
            </a:r>
            <a:r>
              <a:rPr lang="en-US" altLang="ko-KR" dirty="0"/>
              <a:t>, alert </a:t>
            </a:r>
            <a:r>
              <a:rPr lang="ko-KR" altLang="en-US" dirty="0"/>
              <a:t>창의 문구를 </a:t>
            </a:r>
            <a:r>
              <a:rPr lang="en-US" altLang="ko-KR" dirty="0"/>
              <a:t>“!?”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변경 내용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Master</a:t>
            </a:r>
            <a:r>
              <a:rPr lang="ko-KR" altLang="en-US" dirty="0"/>
              <a:t>에서 </a:t>
            </a:r>
            <a:r>
              <a:rPr lang="en-US" altLang="ko-KR" dirty="0"/>
              <a:t>JS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</a:p>
          <a:p>
            <a:r>
              <a:rPr lang="en-US" altLang="ko-KR" dirty="0"/>
              <a:t>Conflict </a:t>
            </a:r>
            <a:r>
              <a:rPr lang="ko-KR" altLang="en-US" dirty="0"/>
              <a:t>상황 해결하고 </a:t>
            </a:r>
            <a:r>
              <a:rPr lang="en-US" altLang="ko-KR" dirty="0"/>
              <a:t>Merge</a:t>
            </a:r>
            <a:r>
              <a:rPr lang="ko-KR" altLang="en-US" dirty="0"/>
              <a:t> 완료 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5930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무료로 다운 받기 - 2022년 최신 버전">
            <a:extLst>
              <a:ext uri="{FF2B5EF4-FFF2-40B4-BE49-F238E27FC236}">
                <a16:creationId xmlns:a16="http://schemas.microsoft.com/office/drawing/2014/main" id="{8B097661-4108-928E-EAC4-2A499270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363070"/>
            <a:ext cx="10901082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43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nline - Wikipedia">
            <a:extLst>
              <a:ext uri="{FF2B5EF4-FFF2-40B4-BE49-F238E27FC236}">
                <a16:creationId xmlns:a16="http://schemas.microsoft.com/office/drawing/2014/main" id="{90A4D08A-5051-F906-F651-53FFDED4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94" y="1833153"/>
            <a:ext cx="9318812" cy="31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13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조장 분은 </a:t>
            </a:r>
            <a:r>
              <a:rPr lang="ko-KR" altLang="en-US" dirty="0" err="1">
                <a:solidFill>
                  <a:srgbClr val="0070C0"/>
                </a:solidFill>
              </a:rPr>
              <a:t>깃허브</a:t>
            </a:r>
            <a:r>
              <a:rPr lang="ko-KR" altLang="en-US" dirty="0" err="1"/>
              <a:t>에</a:t>
            </a:r>
            <a:r>
              <a:rPr lang="ko-KR" altLang="en-US" dirty="0"/>
              <a:t> 협업 연습을 할 </a:t>
            </a:r>
            <a:r>
              <a:rPr lang="en-US" altLang="ko-KR" dirty="0"/>
              <a:t>Repo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0AAE9-8867-2BC9-4A29-B05BAA21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3" y="2178423"/>
            <a:ext cx="3496163" cy="168616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891FADB-D3FA-A483-BB38-F330A4A1E962}"/>
              </a:ext>
            </a:extLst>
          </p:cNvPr>
          <p:cNvSpPr/>
          <p:nvPr/>
        </p:nvSpPr>
        <p:spPr>
          <a:xfrm rot="13424213">
            <a:off x="3637527" y="32207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4744DE-6687-58F3-1E15-96DE63CC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03" y="2178423"/>
            <a:ext cx="7200187" cy="393550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61D045-F5CB-27C9-E650-0C349D9BFE70}"/>
              </a:ext>
            </a:extLst>
          </p:cNvPr>
          <p:cNvSpPr/>
          <p:nvPr/>
        </p:nvSpPr>
        <p:spPr>
          <a:xfrm rot="13424213">
            <a:off x="5645621" y="51391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7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 뒤 공백 문자 제거하기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trim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.trim();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    Hello, world      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world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87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55305-0D15-6114-A69E-3267999C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1" y="1392712"/>
            <a:ext cx="7867255" cy="438055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3132EE1-A5F0-1FBD-6891-F4F9FEDA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96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6002A-EBAC-134C-44EC-81413ED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" y="1478747"/>
            <a:ext cx="2410161" cy="214342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3D68E-0D6B-801B-342E-C65DA0C2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17" y="1478747"/>
            <a:ext cx="4763165" cy="467742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56F452-8718-A996-6EDD-F5FA93ADBBFA}"/>
              </a:ext>
            </a:extLst>
          </p:cNvPr>
          <p:cNvSpPr/>
          <p:nvPr/>
        </p:nvSpPr>
        <p:spPr>
          <a:xfrm rot="13424213">
            <a:off x="4856727" y="36331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491B6D-8AD3-76B5-D33F-62FB2461CE5B}"/>
              </a:ext>
            </a:extLst>
          </p:cNvPr>
          <p:cNvSpPr/>
          <p:nvPr/>
        </p:nvSpPr>
        <p:spPr>
          <a:xfrm rot="13424213">
            <a:off x="7872464" y="521985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22C94E-65F9-BDB9-E22E-15D2A510C185}"/>
              </a:ext>
            </a:extLst>
          </p:cNvPr>
          <p:cNvSpPr/>
          <p:nvPr/>
        </p:nvSpPr>
        <p:spPr>
          <a:xfrm rot="13424213">
            <a:off x="6549393" y="58204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6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저장소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기본 코드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Git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push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origin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main / git push --all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</a:t>
            </a:r>
            <a:r>
              <a:rPr lang="ko-KR" altLang="en-US" dirty="0">
                <a:sym typeface="Wingdings" panose="05000000000000000000" pitchFamily="2" charset="2"/>
              </a:rPr>
              <a:t>으로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0DCD-B592-F36A-5DB1-02BEDD9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3" y="4484878"/>
            <a:ext cx="5187350" cy="208946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001317C-AC5B-0605-8866-D5F7B5E14981}"/>
              </a:ext>
            </a:extLst>
          </p:cNvPr>
          <p:cNvSpPr/>
          <p:nvPr/>
        </p:nvSpPr>
        <p:spPr>
          <a:xfrm rot="13424213">
            <a:off x="5367750" y="593783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86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726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clone</a:t>
            </a:r>
            <a:r>
              <a:rPr lang="ko-KR" altLang="en-US" dirty="0"/>
              <a:t> 복사한 주소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AABFCB-CA1C-E84C-9C8A-915A16E8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9" y="2229801"/>
            <a:ext cx="3030069" cy="25401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04469C1-3FDC-8594-A140-8C713A8E2DD2}"/>
              </a:ext>
            </a:extLst>
          </p:cNvPr>
          <p:cNvSpPr/>
          <p:nvPr/>
        </p:nvSpPr>
        <p:spPr>
          <a:xfrm rot="13424213">
            <a:off x="3529989" y="2400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242D226-49F4-93CE-AF82-BE8F21CB23DF}"/>
              </a:ext>
            </a:extLst>
          </p:cNvPr>
          <p:cNvSpPr/>
          <p:nvPr/>
        </p:nvSpPr>
        <p:spPr>
          <a:xfrm rot="13424213">
            <a:off x="3529988" y="34265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41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7D0FD-845A-1A44-5B63-F9931CE5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10" y="2219177"/>
            <a:ext cx="2172003" cy="2114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E929B3-4070-57AF-4648-100071D2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14" y="2219177"/>
            <a:ext cx="4744112" cy="293410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E5D8BD8-0D35-812F-A0E6-EA61195E2896}"/>
              </a:ext>
            </a:extLst>
          </p:cNvPr>
          <p:cNvSpPr/>
          <p:nvPr/>
        </p:nvSpPr>
        <p:spPr>
          <a:xfrm rot="13424213">
            <a:off x="2651446" y="332560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474CEDC-5039-DE79-9F2D-D94F16AAE3FB}"/>
              </a:ext>
            </a:extLst>
          </p:cNvPr>
          <p:cNvSpPr/>
          <p:nvPr/>
        </p:nvSpPr>
        <p:spPr>
          <a:xfrm rot="13424213">
            <a:off x="7931658" y="278514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8F4894B-10C9-89B8-AB71-825383D839D8}"/>
              </a:ext>
            </a:extLst>
          </p:cNvPr>
          <p:cNvSpPr/>
          <p:nvPr/>
        </p:nvSpPr>
        <p:spPr>
          <a:xfrm rot="13424213">
            <a:off x="6111932" y="36600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783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클론한</a:t>
            </a:r>
            <a:r>
              <a:rPr lang="ko-KR" altLang="en-US" dirty="0"/>
              <a:t> </a:t>
            </a:r>
            <a:r>
              <a:rPr lang="en-US" altLang="ko-KR" dirty="0"/>
              <a:t>Repo</a:t>
            </a:r>
            <a:r>
              <a:rPr lang="ko-KR" altLang="en-US" dirty="0"/>
              <a:t>에서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branch </a:t>
            </a:r>
            <a:r>
              <a:rPr lang="en-US" altLang="ko-KR" dirty="0" err="1"/>
              <a:t>css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switch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r>
              <a:rPr lang="en-US" altLang="ko-KR" dirty="0">
                <a:solidFill>
                  <a:srgbClr val="00B050"/>
                </a:solidFill>
              </a:rPr>
              <a:t> / git checkout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Style_</a:t>
            </a:r>
            <a:r>
              <a:rPr lang="ko-KR" altLang="en-US" dirty="0"/>
              <a:t>본인이름</a:t>
            </a:r>
            <a:r>
              <a:rPr lang="en-US" altLang="ko-KR" dirty="0"/>
              <a:t>.css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Reset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push --all</a:t>
            </a:r>
          </a:p>
        </p:txBody>
      </p:sp>
    </p:spTree>
    <p:extLst>
      <p:ext uri="{BB962C8B-B14F-4D97-AF65-F5344CB8AC3E}">
        <p14:creationId xmlns:p14="http://schemas.microsoft.com/office/powerpoint/2010/main" val="1597441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유형별 Error">
            <a:extLst>
              <a:ext uri="{FF2B5EF4-FFF2-40B4-BE49-F238E27FC236}">
                <a16:creationId xmlns:a16="http://schemas.microsoft.com/office/drawing/2014/main" id="{A9087AC7-488D-C902-8D5A-A87EED84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847725"/>
            <a:ext cx="9315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65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 </a:t>
            </a:r>
            <a:r>
              <a:rPr lang="en-US" altLang="ko-KR" dirty="0"/>
              <a:t>Error </a:t>
            </a:r>
            <a:r>
              <a:rPr lang="ko-KR" altLang="en-US" dirty="0"/>
              <a:t>발생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권한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2"/>
                </a:solidFill>
              </a:rPr>
              <a:t>없기 때문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아무리 </a:t>
            </a:r>
            <a:r>
              <a:rPr lang="en-US" altLang="ko-KR" dirty="0"/>
              <a:t>Public Repo</a:t>
            </a:r>
            <a:r>
              <a:rPr lang="ko-KR" altLang="en-US" dirty="0"/>
              <a:t>라고 해도 아무나 </a:t>
            </a:r>
            <a:r>
              <a:rPr lang="en-US" altLang="ko-KR" dirty="0"/>
              <a:t>push </a:t>
            </a:r>
            <a:r>
              <a:rPr lang="ko-KR" altLang="en-US" dirty="0"/>
              <a:t>하면 안되겠죠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Clone</a:t>
            </a:r>
            <a:r>
              <a:rPr lang="ko-KR" altLang="en-US" dirty="0"/>
              <a:t>은 아무나 가능하지만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ko-KR" altLang="en-US" dirty="0">
                <a:solidFill>
                  <a:schemeClr val="accent2"/>
                </a:solidFill>
              </a:rPr>
              <a:t>는 허용된 인원만 가능</a:t>
            </a:r>
            <a:r>
              <a:rPr lang="ko-KR" altLang="en-US" dirty="0"/>
              <a:t>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팀원을 초대해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0048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50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수학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03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CBEC4-D1A2-7DD2-823C-0E4D75B1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" y="1318213"/>
            <a:ext cx="8545118" cy="10860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24C1C0-7891-AEA1-9E5D-610F039ED25A}"/>
              </a:ext>
            </a:extLst>
          </p:cNvPr>
          <p:cNvSpPr/>
          <p:nvPr/>
        </p:nvSpPr>
        <p:spPr>
          <a:xfrm rot="13424213">
            <a:off x="8855023" y="215096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952F9-C5C7-12D3-0D02-6D72989B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" y="2643776"/>
            <a:ext cx="3238952" cy="389626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D0549B-B35D-792D-8D94-9ED98BCEB03A}"/>
              </a:ext>
            </a:extLst>
          </p:cNvPr>
          <p:cNvSpPr/>
          <p:nvPr/>
        </p:nvSpPr>
        <p:spPr>
          <a:xfrm rot="13424213">
            <a:off x="3440340" y="3648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D173D-3DD4-7B92-F4EB-FA8F881A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52" y="3563731"/>
            <a:ext cx="6480024" cy="27182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85C42CA-8CE6-2564-46CD-F60FE1250A73}"/>
              </a:ext>
            </a:extLst>
          </p:cNvPr>
          <p:cNvSpPr/>
          <p:nvPr/>
        </p:nvSpPr>
        <p:spPr>
          <a:xfrm rot="13424213">
            <a:off x="8173706" y="567713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162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07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784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2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20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30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Reviewers</a:t>
            </a:r>
          </a:p>
          <a:p>
            <a:pPr lvl="1"/>
            <a:r>
              <a:rPr lang="ko-KR" altLang="en-US" dirty="0"/>
              <a:t>말 그대로 해당 코드를 리뷰해야 할 사람들을 추가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Assignees</a:t>
            </a:r>
          </a:p>
          <a:p>
            <a:pPr lvl="1"/>
            <a:r>
              <a:rPr lang="ko-KR" altLang="en-US" dirty="0"/>
              <a:t>해당 코드의 </a:t>
            </a:r>
            <a:r>
              <a:rPr lang="en-US" altLang="ko-KR" dirty="0"/>
              <a:t>Merge </a:t>
            </a:r>
            <a:r>
              <a:rPr lang="ko-KR" altLang="en-US" dirty="0"/>
              <a:t>여부를 결정할 사람을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보통의 팀에서는 </a:t>
            </a:r>
            <a:r>
              <a:rPr lang="ko-KR" altLang="en-US" dirty="0" err="1"/>
              <a:t>팀장급</a:t>
            </a:r>
            <a:r>
              <a:rPr lang="en-US" altLang="ko-KR" dirty="0"/>
              <a:t>(</a:t>
            </a:r>
            <a:r>
              <a:rPr lang="ko-KR" altLang="en-US" dirty="0"/>
              <a:t>또는 프로젝트 리더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Assignees</a:t>
            </a:r>
            <a:r>
              <a:rPr lang="ko-KR" altLang="en-US" dirty="0"/>
              <a:t>로 등록 되며</a:t>
            </a:r>
            <a:r>
              <a:rPr lang="en-US" altLang="ko-KR" dirty="0"/>
              <a:t>, Reviewers</a:t>
            </a:r>
            <a:r>
              <a:rPr lang="ko-KR" altLang="en-US" dirty="0"/>
              <a:t>는 팀원들을 포함합니다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merge </a:t>
            </a:r>
            <a:r>
              <a:rPr lang="ko-KR" altLang="en-US" dirty="0"/>
              <a:t>룰 을 정할 수 있는데요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Reviewers </a:t>
            </a:r>
            <a:r>
              <a:rPr lang="ko-KR" altLang="en-US" dirty="0"/>
              <a:t>의 승인이 있어야만 </a:t>
            </a:r>
            <a:r>
              <a:rPr lang="en-US" altLang="ko-KR" dirty="0"/>
              <a:t>Merge</a:t>
            </a:r>
            <a:r>
              <a:rPr lang="ko-KR" altLang="en-US" dirty="0"/>
              <a:t>가 가능하게</a:t>
            </a:r>
            <a:r>
              <a:rPr lang="en-US" altLang="ko-KR" dirty="0"/>
              <a:t> </a:t>
            </a:r>
            <a:r>
              <a:rPr lang="ko-KR" altLang="en-US" dirty="0"/>
              <a:t>등 다양하게 정할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175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62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31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7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8110</TotalTime>
  <Words>8388</Words>
  <Application>Microsoft Office PowerPoint</Application>
  <PresentationFormat>와이드스크린</PresentationFormat>
  <Paragraphs>1391</Paragraphs>
  <Slides>268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5" baseType="lpstr">
      <vt:lpstr>Consolas</vt:lpstr>
      <vt:lpstr>강한공군체 Medium</vt:lpstr>
      <vt:lpstr>맑은 고딕</vt:lpstr>
      <vt:lpstr>Calibri</vt:lpstr>
      <vt:lpstr>Arial</vt:lpstr>
      <vt:lpstr>Mosk Bold 700</vt:lpstr>
      <vt:lpstr>Office 테마</vt:lpstr>
      <vt:lpstr>PowerPoint 프레젠테이션</vt:lpstr>
      <vt:lpstr>PowerPoint 프레젠테이션</vt:lpstr>
      <vt:lpstr>문자열 길이, .length</vt:lpstr>
      <vt:lpstr>문자열 위치 찾기, indexOf</vt:lpstr>
      <vt:lpstr>문자열 자르기, slice</vt:lpstr>
      <vt:lpstr>문자열 바꾸기, replace</vt:lpstr>
      <vt:lpstr>문자열 반복하기, repeat</vt:lpstr>
      <vt:lpstr>앞 뒤 공백 문자 제거하기, trim</vt:lpstr>
      <vt:lpstr>PowerPoint 프레젠테이션</vt:lpstr>
      <vt:lpstr>수학 함수들</vt:lpstr>
      <vt:lpstr>PowerPoint 프레젠테이션</vt:lpstr>
      <vt:lpstr>배열, arr.map</vt:lpstr>
      <vt:lpstr>배열 함수, filter</vt:lpstr>
      <vt:lpstr>배열, arr.reduce</vt:lpstr>
      <vt:lpstr>PowerPoint 프레젠테이션</vt:lpstr>
      <vt:lpstr>배열 함수, includes</vt:lpstr>
      <vt:lpstr>배열 함수, find / findIndex</vt:lpstr>
      <vt:lpstr>PowerPoint 프레젠테이션</vt:lpstr>
      <vt:lpstr>Object.assign()</vt:lpstr>
      <vt:lpstr>PowerPoint 프레젠테이션</vt:lpstr>
      <vt:lpstr>구조 분해 할당</vt:lpstr>
      <vt:lpstr>PowerPoint 프레젠테이션</vt:lpstr>
      <vt:lpstr>전개 연산자</vt:lpstr>
      <vt:lpstr>나머지 연산자(매개 변수일 때)</vt:lpstr>
      <vt:lpstr>문자열을 사실 진짜 배열로!</vt:lpstr>
      <vt:lpstr>옹알이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차원!</vt:lpstr>
      <vt:lpstr>Branch!</vt:lpstr>
      <vt:lpstr>Branch!</vt:lpstr>
      <vt:lpstr>확인 / 추가 / 이동 / 이름 변경 / 삭제</vt:lpstr>
      <vt:lpstr>PowerPoint 프레젠테이션</vt:lpstr>
      <vt:lpstr>새로운 깃 저장소 만들기!</vt:lpstr>
      <vt:lpstr>새로운 깃 브랜치 만들기!</vt:lpstr>
      <vt:lpstr>새로운 깃 브랜치에 파일 추가하기!</vt:lpstr>
      <vt:lpstr>PowerPoint 프레젠테이션</vt:lpstr>
      <vt:lpstr>이제 내용을 합쳐야 겠죠?</vt:lpstr>
      <vt:lpstr>PowerPoint 프레젠테이션</vt:lpstr>
      <vt:lpstr>PowerPoint 프레젠테이션</vt:lpstr>
      <vt:lpstr>Conflict 란?</vt:lpstr>
      <vt:lpstr>Conflict 상황 만들기!</vt:lpstr>
      <vt:lpstr>Conflict 상황 만들기!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종합 실습</vt:lpstr>
      <vt:lpstr>종합 실습</vt:lpstr>
      <vt:lpstr>PowerPoint 프레젠테이션</vt:lpstr>
      <vt:lpstr>PowerPoint 프레젠테이션</vt:lpstr>
      <vt:lpstr>PowerPoint 프레젠테이션</vt:lpstr>
      <vt:lpstr>온라인 협업을 시작해 봅시다!</vt:lpstr>
      <vt:lpstr>온라인 협업을 시작해 봅시다!</vt:lpstr>
      <vt:lpstr>온라인 협업을 시작해 봅시다!</vt:lpstr>
      <vt:lpstr>새로운 깃 저장소!</vt:lpstr>
      <vt:lpstr>PowerPoint 프레젠테이션</vt:lpstr>
      <vt:lpstr>팀원들은, 해당 repo를 clone 합시다!</vt:lpstr>
      <vt:lpstr>팀원들은, 해당 repo를 clone 합시다!</vt:lpstr>
      <vt:lpstr>팀원 Part, 클론한 Repo에서!</vt:lpstr>
      <vt:lpstr>PowerPoint 프레젠테이션</vt:lpstr>
      <vt:lpstr>팀원 Part, Error 발생!</vt:lpstr>
      <vt:lpstr>PowerPoint 프레젠테이션</vt:lpstr>
      <vt:lpstr>조장 Part, 팀원 초대!</vt:lpstr>
      <vt:lpstr>조장 Part, 팀원 초대!</vt:lpstr>
      <vt:lpstr>PowerPoint 프레젠테이션</vt:lpstr>
      <vt:lpstr>팀원 Part, 초대 수락!</vt:lpstr>
      <vt:lpstr>팀원 Part, 다시 Push!</vt:lpstr>
      <vt:lpstr>팀원 Part, 깃헙에서 Merge!</vt:lpstr>
      <vt:lpstr>팀원 Part, 깃헙에서 Merge!</vt:lpstr>
      <vt:lpstr>PowerPoint 프레젠테이션</vt:lpstr>
      <vt:lpstr>팀원 Part, 깃헙에서 Merge!</vt:lpstr>
      <vt:lpstr>팀원 Part, 깃헙에서 Merge!</vt:lpstr>
      <vt:lpstr>PowerPoint 프레젠테이션</vt:lpstr>
      <vt:lpstr>팀원 Part, pull 받기!</vt:lpstr>
      <vt:lpstr>팀원 Part, pull 받기!</vt:lpstr>
      <vt:lpstr>PowerPoint 프레젠테이션</vt:lpstr>
      <vt:lpstr>PowerPoint 프레젠테이션</vt:lpstr>
      <vt:lpstr>조장 Part, 브랜치 보호하기!</vt:lpstr>
      <vt:lpstr>조장 Part, 브랜치 보호하기!</vt:lpstr>
      <vt:lpstr>PowerPoint 프레젠테이션</vt:lpstr>
      <vt:lpstr>팀원 Part, 새로운 브랜치 생성!</vt:lpstr>
      <vt:lpstr>팀원 Part, pull request 수행</vt:lpstr>
      <vt:lpstr>팀원 Part, pull request 수행</vt:lpstr>
      <vt:lpstr>팀원 Part, pull request 수행</vt:lpstr>
      <vt:lpstr>PowerPoint 프레젠테이션</vt:lpstr>
      <vt:lpstr>조장 Part, Review 수행</vt:lpstr>
      <vt:lpstr>조장 Part, Review 수행</vt:lpstr>
      <vt:lpstr>조장 Part, Review 수행</vt:lpstr>
      <vt:lpstr>조장 Part, Merge 승인!</vt:lpstr>
      <vt:lpstr>조장 Part, Merge 승인!</vt:lpstr>
      <vt:lpstr>PowerPoint 프레젠테이션</vt:lpstr>
      <vt:lpstr>팀원 Part, pull 받기!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팀원 Part, 새로운 브랜치 생성!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SCSS 사용 방법 1</vt:lpstr>
      <vt:lpstr>SCSS 사용 방법 1</vt:lpstr>
      <vt:lpstr>SCSS 사용 방법 1</vt:lpstr>
      <vt:lpstr>SCSS 사용 방법 1</vt:lpstr>
      <vt:lpstr>PowerPoint 프레젠테이션</vt:lpstr>
      <vt:lpstr>SCSS 사용 방법 1</vt:lpstr>
      <vt:lpstr>SCSS 사용 방법 2</vt:lpstr>
      <vt:lpstr>SCSS 사용 방법 2</vt:lpstr>
      <vt:lpstr>SCSS 사용 방법 2</vt:lpstr>
      <vt:lpstr>PowerPoint 프레젠테이션</vt:lpstr>
      <vt:lpstr>PowerPoint 프레젠테이션</vt:lpstr>
      <vt:lpstr>PowerPoint 프레젠테이션</vt:lpstr>
      <vt:lpstr>다른 scss 파일 가져오기, import</vt:lpstr>
      <vt:lpstr>다른 scss 파일 가져오기, import</vt:lpstr>
      <vt:lpstr>PowerPoint 프레젠테이션</vt:lpstr>
      <vt:lpstr>Emmet 으로 뼈대 갖추기!</vt:lpstr>
      <vt:lpstr>Emmet 으로 뼈대 갖추기!</vt:lpstr>
      <vt:lpstr>PowerPoint 프레젠테이션</vt:lpstr>
      <vt:lpstr>원래의 방법으로 CSS 만들어 보기</vt:lpstr>
      <vt:lpstr>PowerPoint 프레젠테이션</vt:lpstr>
      <vt:lpstr>PowerPoint 프레젠테이션</vt:lpstr>
      <vt:lpstr>PowerPoint 프레젠테이션</vt:lpstr>
      <vt:lpstr>Nesting 을 사용해 봅시다!</vt:lpstr>
      <vt:lpstr>PowerPoint 프레젠테이션</vt:lpstr>
      <vt:lpstr>어 그런데 Hover는 어떻게 걸죠?</vt:lpstr>
      <vt:lpstr>&amp; 선택자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색상을 변수에 지정하고 사용!</vt:lpstr>
      <vt:lpstr>물론 모든 속성 값도 변수로 사용 가능!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JS의 객체 처럼 속성 값들을 저장하여 사용</vt:lpstr>
      <vt:lpstr>JS의 객체 처럼 속성 값들을 저장하여 사용</vt:lpstr>
      <vt:lpstr>JS의 객체 처럼 속성 값들을 저장하여 사용</vt:lpstr>
      <vt:lpstr>그런데 그냥 쓰는거나 차이가 없지 않나요?</vt:lpstr>
      <vt:lpstr>기본값 설정도 가능합니다!</vt:lpstr>
      <vt:lpstr>추가 기능~!</vt:lpstr>
      <vt:lpstr>협업시에는!?</vt:lpstr>
      <vt:lpstr>PowerPoint 프레젠테이션</vt:lpstr>
      <vt:lpstr>먼저 Item에 효과를 주겠습니다!</vt:lpstr>
      <vt:lpstr>먼저 Item에 효과를 주겠습니다!</vt:lpstr>
      <vt:lpstr>PowerPoint 프레젠테이션</vt:lpstr>
      <vt:lpstr>순차적으로 올라오도록 하고 싶어요!</vt:lpstr>
      <vt:lpstr>PowerPoint 프레젠테이션</vt:lpstr>
      <vt:lpstr>@for 문을 통해 해결해 봅시다!</vt:lpstr>
      <vt:lpstr>@for 문 특징</vt:lpstr>
      <vt:lpstr>PowerPoint 프레젠테이션</vt:lpstr>
      <vt:lpstr>JS 배열의 forEach 와 유사합니다!</vt:lpstr>
      <vt:lpstr>하는 김에 아까전의 @for 문도 처리</vt:lpstr>
      <vt:lpstr>실습, 글자 색 변경</vt:lpstr>
      <vt:lpstr>PowerPoint 프레젠테이션</vt:lpstr>
      <vt:lpstr>@if 문</vt:lpstr>
      <vt:lpstr>@if 문</vt:lpstr>
      <vt:lpstr>@if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1031</cp:revision>
  <dcterms:created xsi:type="dcterms:W3CDTF">2022-05-29T13:34:07Z</dcterms:created>
  <dcterms:modified xsi:type="dcterms:W3CDTF">2023-02-19T17:04:48Z</dcterms:modified>
</cp:coreProperties>
</file>